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2" r:id="rId4"/>
    <p:sldId id="265" r:id="rId5"/>
    <p:sldId id="264" r:id="rId6"/>
    <p:sldId id="266" r:id="rId7"/>
    <p:sldId id="268" r:id="rId8"/>
    <p:sldId id="269" r:id="rId9"/>
    <p:sldId id="267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60" r:id="rId18"/>
    <p:sldId id="277" r:id="rId19"/>
    <p:sldId id="278" r:id="rId20"/>
    <p:sldId id="28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8A73E1-A4CC-41F5-BF30-B31C8355AFAD}" type="doc">
      <dgm:prSet loTypeId="urn:microsoft.com/office/officeart/2005/8/layout/process4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CF7FC6F-3F65-4ED2-9019-4252E84BE0C0}">
      <dgm:prSet/>
      <dgm:spPr/>
      <dgm:t>
        <a:bodyPr/>
        <a:lstStyle/>
        <a:p>
          <a:r>
            <a:rPr lang="it-IT" dirty="0"/>
            <a:t>Dall’esperienza comune osserviamo due fatti che sembrano in contrasto con le leggi della dinamica</a:t>
          </a:r>
          <a:endParaRPr lang="en-US" dirty="0"/>
        </a:p>
      </dgm:t>
    </dgm:pt>
    <dgm:pt modelId="{DE179026-8058-44DF-B97C-89CD93FA1007}" type="parTrans" cxnId="{268C0092-23CC-4E23-A0ED-30F4E6A01AAE}">
      <dgm:prSet/>
      <dgm:spPr/>
      <dgm:t>
        <a:bodyPr/>
        <a:lstStyle/>
        <a:p>
          <a:endParaRPr lang="en-US"/>
        </a:p>
      </dgm:t>
    </dgm:pt>
    <dgm:pt modelId="{87854741-3A12-4076-897B-C05C613AF96E}" type="sibTrans" cxnId="{268C0092-23CC-4E23-A0ED-30F4E6A01AAE}">
      <dgm:prSet/>
      <dgm:spPr/>
      <dgm:t>
        <a:bodyPr/>
        <a:lstStyle/>
        <a:p>
          <a:endParaRPr lang="en-US"/>
        </a:p>
      </dgm:t>
    </dgm:pt>
    <dgm:pt modelId="{22E1569F-3E5E-499C-9097-57106060F5E7}">
      <dgm:prSet/>
      <dgm:spPr/>
      <dgm:t>
        <a:bodyPr/>
        <a:lstStyle/>
        <a:p>
          <a:r>
            <a:rPr lang="it-IT"/>
            <a:t>Se un corpo cade liberamente e ha una superficie non trascurabile a un certo istante raggiunge una velocità costante (paracadute)</a:t>
          </a:r>
          <a:endParaRPr lang="en-US"/>
        </a:p>
      </dgm:t>
    </dgm:pt>
    <dgm:pt modelId="{8364DF9D-7691-4DBA-8814-A275E17ECB55}" type="parTrans" cxnId="{39DB0352-E7EF-40A5-A6F9-83E0F5081880}">
      <dgm:prSet/>
      <dgm:spPr/>
      <dgm:t>
        <a:bodyPr/>
        <a:lstStyle/>
        <a:p>
          <a:endParaRPr lang="en-US"/>
        </a:p>
      </dgm:t>
    </dgm:pt>
    <dgm:pt modelId="{082F378B-74B1-414B-8CAF-50C9E2A0FB3D}" type="sibTrans" cxnId="{39DB0352-E7EF-40A5-A6F9-83E0F5081880}">
      <dgm:prSet/>
      <dgm:spPr/>
      <dgm:t>
        <a:bodyPr/>
        <a:lstStyle/>
        <a:p>
          <a:endParaRPr lang="en-US"/>
        </a:p>
      </dgm:t>
    </dgm:pt>
    <dgm:pt modelId="{964DE0C9-6765-43A6-AB92-D1F7CA22A64B}">
      <dgm:prSet/>
      <dgm:spPr/>
      <dgm:t>
        <a:bodyPr/>
        <a:lstStyle/>
        <a:p>
          <a:r>
            <a:rPr lang="it-IT" dirty="0"/>
            <a:t>Il motore di un’automobile che viaggia a velocità costante in autostrada sviluppa una forza costante che imprime un moto regolare alle ruote, ma non vi è accelerazione. </a:t>
          </a:r>
          <a:endParaRPr lang="en-US" dirty="0"/>
        </a:p>
      </dgm:t>
    </dgm:pt>
    <dgm:pt modelId="{3F3E0ACA-EF23-4D35-A758-5D6A5D216002}" type="parTrans" cxnId="{B7733EE3-EC99-437A-8C68-47B1FAB29C47}">
      <dgm:prSet/>
      <dgm:spPr/>
      <dgm:t>
        <a:bodyPr/>
        <a:lstStyle/>
        <a:p>
          <a:endParaRPr lang="en-US"/>
        </a:p>
      </dgm:t>
    </dgm:pt>
    <dgm:pt modelId="{B17F4A81-DE6D-4193-81F7-D805CEEB0D26}" type="sibTrans" cxnId="{B7733EE3-EC99-437A-8C68-47B1FAB29C47}">
      <dgm:prSet/>
      <dgm:spPr/>
      <dgm:t>
        <a:bodyPr/>
        <a:lstStyle/>
        <a:p>
          <a:endParaRPr lang="en-US"/>
        </a:p>
      </dgm:t>
    </dgm:pt>
    <dgm:pt modelId="{0A36B1B1-FBEA-44B1-BED4-736BC73FFAE0}" type="pres">
      <dgm:prSet presAssocID="{5D8A73E1-A4CC-41F5-BF30-B31C8355AFAD}" presName="Name0" presStyleCnt="0">
        <dgm:presLayoutVars>
          <dgm:dir/>
          <dgm:animLvl val="lvl"/>
          <dgm:resizeHandles val="exact"/>
        </dgm:presLayoutVars>
      </dgm:prSet>
      <dgm:spPr/>
    </dgm:pt>
    <dgm:pt modelId="{66FA6CCF-4A19-4F9B-A296-64E0F60110D4}" type="pres">
      <dgm:prSet presAssocID="{DCF7FC6F-3F65-4ED2-9019-4252E84BE0C0}" presName="boxAndChildren" presStyleCnt="0"/>
      <dgm:spPr/>
    </dgm:pt>
    <dgm:pt modelId="{DEB08A95-9E3D-453E-9210-29F61C5B9B6F}" type="pres">
      <dgm:prSet presAssocID="{DCF7FC6F-3F65-4ED2-9019-4252E84BE0C0}" presName="parentTextBox" presStyleLbl="node1" presStyleIdx="0" presStyleCnt="1"/>
      <dgm:spPr/>
    </dgm:pt>
    <dgm:pt modelId="{D8433689-5949-497C-AD0C-8168DC985AAA}" type="pres">
      <dgm:prSet presAssocID="{DCF7FC6F-3F65-4ED2-9019-4252E84BE0C0}" presName="entireBox" presStyleLbl="node1" presStyleIdx="0" presStyleCnt="1" custLinFactNeighborX="90" custLinFactNeighborY="1663"/>
      <dgm:spPr/>
    </dgm:pt>
    <dgm:pt modelId="{0BD72846-1636-48DD-BFD2-0041C32753F6}" type="pres">
      <dgm:prSet presAssocID="{DCF7FC6F-3F65-4ED2-9019-4252E84BE0C0}" presName="descendantBox" presStyleCnt="0"/>
      <dgm:spPr/>
    </dgm:pt>
    <dgm:pt modelId="{ADE47C43-89FB-4B68-BFCC-88369D12D783}" type="pres">
      <dgm:prSet presAssocID="{22E1569F-3E5E-499C-9097-57106060F5E7}" presName="childTextBox" presStyleLbl="fgAccFollowNode1" presStyleIdx="0" presStyleCnt="2" custLinFactNeighborX="181" custLinFactNeighborY="7109">
        <dgm:presLayoutVars>
          <dgm:bulletEnabled val="1"/>
        </dgm:presLayoutVars>
      </dgm:prSet>
      <dgm:spPr/>
    </dgm:pt>
    <dgm:pt modelId="{B718F853-5467-490E-B517-C0307CC09E39}" type="pres">
      <dgm:prSet presAssocID="{964DE0C9-6765-43A6-AB92-D1F7CA22A64B}" presName="childTextBox" presStyleLbl="fgAccFollowNode1" presStyleIdx="1" presStyleCnt="2" custLinFactNeighborX="181" custLinFactNeighborY="7109">
        <dgm:presLayoutVars>
          <dgm:bulletEnabled val="1"/>
        </dgm:presLayoutVars>
      </dgm:prSet>
      <dgm:spPr/>
    </dgm:pt>
  </dgm:ptLst>
  <dgm:cxnLst>
    <dgm:cxn modelId="{E6D7A403-D1FD-4787-ABC2-577DC61DAE33}" type="presOf" srcId="{964DE0C9-6765-43A6-AB92-D1F7CA22A64B}" destId="{B718F853-5467-490E-B517-C0307CC09E39}" srcOrd="0" destOrd="0" presId="urn:microsoft.com/office/officeart/2005/8/layout/process4"/>
    <dgm:cxn modelId="{095A3706-A339-4165-ABE3-F04B76DC64A0}" type="presOf" srcId="{5D8A73E1-A4CC-41F5-BF30-B31C8355AFAD}" destId="{0A36B1B1-FBEA-44B1-BED4-736BC73FFAE0}" srcOrd="0" destOrd="0" presId="urn:microsoft.com/office/officeart/2005/8/layout/process4"/>
    <dgm:cxn modelId="{00B06911-940D-4E18-9848-4DCEF70510C0}" type="presOf" srcId="{22E1569F-3E5E-499C-9097-57106060F5E7}" destId="{ADE47C43-89FB-4B68-BFCC-88369D12D783}" srcOrd="0" destOrd="0" presId="urn:microsoft.com/office/officeart/2005/8/layout/process4"/>
    <dgm:cxn modelId="{2659D53D-BD53-4B76-8E0A-F0EC33065A6A}" type="presOf" srcId="{DCF7FC6F-3F65-4ED2-9019-4252E84BE0C0}" destId="{DEB08A95-9E3D-453E-9210-29F61C5B9B6F}" srcOrd="0" destOrd="0" presId="urn:microsoft.com/office/officeart/2005/8/layout/process4"/>
    <dgm:cxn modelId="{39DB0352-E7EF-40A5-A6F9-83E0F5081880}" srcId="{DCF7FC6F-3F65-4ED2-9019-4252E84BE0C0}" destId="{22E1569F-3E5E-499C-9097-57106060F5E7}" srcOrd="0" destOrd="0" parTransId="{8364DF9D-7691-4DBA-8814-A275E17ECB55}" sibTransId="{082F378B-74B1-414B-8CAF-50C9E2A0FB3D}"/>
    <dgm:cxn modelId="{268C0092-23CC-4E23-A0ED-30F4E6A01AAE}" srcId="{5D8A73E1-A4CC-41F5-BF30-B31C8355AFAD}" destId="{DCF7FC6F-3F65-4ED2-9019-4252E84BE0C0}" srcOrd="0" destOrd="0" parTransId="{DE179026-8058-44DF-B97C-89CD93FA1007}" sibTransId="{87854741-3A12-4076-897B-C05C613AF96E}"/>
    <dgm:cxn modelId="{B7733EE3-EC99-437A-8C68-47B1FAB29C47}" srcId="{DCF7FC6F-3F65-4ED2-9019-4252E84BE0C0}" destId="{964DE0C9-6765-43A6-AB92-D1F7CA22A64B}" srcOrd="1" destOrd="0" parTransId="{3F3E0ACA-EF23-4D35-A758-5D6A5D216002}" sibTransId="{B17F4A81-DE6D-4193-81F7-D805CEEB0D26}"/>
    <dgm:cxn modelId="{CCA2C8EF-B542-4ACE-9D3B-D6C3B4B20F6F}" type="presOf" srcId="{DCF7FC6F-3F65-4ED2-9019-4252E84BE0C0}" destId="{D8433689-5949-497C-AD0C-8168DC985AAA}" srcOrd="1" destOrd="0" presId="urn:microsoft.com/office/officeart/2005/8/layout/process4"/>
    <dgm:cxn modelId="{2E6FAAFB-F0A1-464E-9E74-863EA35210E2}" type="presParOf" srcId="{0A36B1B1-FBEA-44B1-BED4-736BC73FFAE0}" destId="{66FA6CCF-4A19-4F9B-A296-64E0F60110D4}" srcOrd="0" destOrd="0" presId="urn:microsoft.com/office/officeart/2005/8/layout/process4"/>
    <dgm:cxn modelId="{38079BF3-11A3-40AD-BEDB-B2D527E25D9B}" type="presParOf" srcId="{66FA6CCF-4A19-4F9B-A296-64E0F60110D4}" destId="{DEB08A95-9E3D-453E-9210-29F61C5B9B6F}" srcOrd="0" destOrd="0" presId="urn:microsoft.com/office/officeart/2005/8/layout/process4"/>
    <dgm:cxn modelId="{6E32CD41-2AB7-4615-A7A5-FA48556DEC53}" type="presParOf" srcId="{66FA6CCF-4A19-4F9B-A296-64E0F60110D4}" destId="{D8433689-5949-497C-AD0C-8168DC985AAA}" srcOrd="1" destOrd="0" presId="urn:microsoft.com/office/officeart/2005/8/layout/process4"/>
    <dgm:cxn modelId="{63BCAB24-B8E5-4D24-B6BB-BFA7AB414FC0}" type="presParOf" srcId="{66FA6CCF-4A19-4F9B-A296-64E0F60110D4}" destId="{0BD72846-1636-48DD-BFD2-0041C32753F6}" srcOrd="2" destOrd="0" presId="urn:microsoft.com/office/officeart/2005/8/layout/process4"/>
    <dgm:cxn modelId="{EEE72AE8-83FB-448A-A1EF-ED7D801F5580}" type="presParOf" srcId="{0BD72846-1636-48DD-BFD2-0041C32753F6}" destId="{ADE47C43-89FB-4B68-BFCC-88369D12D783}" srcOrd="0" destOrd="0" presId="urn:microsoft.com/office/officeart/2005/8/layout/process4"/>
    <dgm:cxn modelId="{1BFE42FF-3D46-4AE1-A5E8-DF12DD69FE35}" type="presParOf" srcId="{0BD72846-1636-48DD-BFD2-0041C32753F6}" destId="{B718F853-5467-490E-B517-C0307CC09E39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3C89B6-FB11-4F4F-A851-FB2CCFC2749C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82A05E2-B605-4803-A32E-517C6B90206A}">
      <dgm:prSet/>
      <dgm:spPr/>
      <dgm:t>
        <a:bodyPr/>
        <a:lstStyle/>
        <a:p>
          <a:r>
            <a:rPr lang="it-IT"/>
            <a:t>Applicando i principi della dinamica dobbiamo concludere che:</a:t>
          </a:r>
          <a:endParaRPr lang="en-US"/>
        </a:p>
      </dgm:t>
    </dgm:pt>
    <dgm:pt modelId="{4FF730FF-5EFE-434A-AEFC-58F52F3C42CC}" type="parTrans" cxnId="{A8E3A47C-D5B2-4527-84FF-EFD7C99F45CA}">
      <dgm:prSet/>
      <dgm:spPr/>
      <dgm:t>
        <a:bodyPr/>
        <a:lstStyle/>
        <a:p>
          <a:endParaRPr lang="en-US"/>
        </a:p>
      </dgm:t>
    </dgm:pt>
    <dgm:pt modelId="{0A872C50-CF08-4B9F-A0F2-FBCBC461C0B9}" type="sibTrans" cxnId="{A8E3A47C-D5B2-4527-84FF-EFD7C99F45CA}">
      <dgm:prSet/>
      <dgm:spPr/>
      <dgm:t>
        <a:bodyPr/>
        <a:lstStyle/>
        <a:p>
          <a:endParaRPr lang="en-US"/>
        </a:p>
      </dgm:t>
    </dgm:pt>
    <dgm:pt modelId="{2B3E93CA-9F56-48D7-A473-5339E9EC8595}">
      <dgm:prSet/>
      <dgm:spPr/>
      <dgm:t>
        <a:bodyPr/>
        <a:lstStyle/>
        <a:p>
          <a:r>
            <a:rPr lang="it-IT"/>
            <a:t>Vi è una forza che si oppone alla forza di gravità dovuta alla presenza dell’aria (sulla Luna, che è priva di atmosfera, non si osserva questa resistenza al moto di caduta)</a:t>
          </a:r>
          <a:endParaRPr lang="en-US"/>
        </a:p>
      </dgm:t>
    </dgm:pt>
    <dgm:pt modelId="{B462E8D2-5CCD-4209-ADCF-2F0D5046AC9C}" type="parTrans" cxnId="{747466FA-EE60-4927-B3C8-BDCA9EC6CC06}">
      <dgm:prSet/>
      <dgm:spPr/>
      <dgm:t>
        <a:bodyPr/>
        <a:lstStyle/>
        <a:p>
          <a:endParaRPr lang="en-US"/>
        </a:p>
      </dgm:t>
    </dgm:pt>
    <dgm:pt modelId="{B5483252-DC23-4A4D-B03B-1D4E3F44995B}" type="sibTrans" cxnId="{747466FA-EE60-4927-B3C8-BDCA9EC6CC06}">
      <dgm:prSet/>
      <dgm:spPr/>
      <dgm:t>
        <a:bodyPr/>
        <a:lstStyle/>
        <a:p>
          <a:endParaRPr lang="en-US"/>
        </a:p>
      </dgm:t>
    </dgm:pt>
    <dgm:pt modelId="{0D9CD95B-30D8-4EE5-8372-E3FC5AACB251}">
      <dgm:prSet/>
      <dgm:spPr/>
      <dgm:t>
        <a:bodyPr/>
        <a:lstStyle/>
        <a:p>
          <a:r>
            <a:rPr lang="it-IT"/>
            <a:t>Vi è una forza dovuta allo sfregamento dei corpi che si oppone al moto rettilineo di un punto materiale.</a:t>
          </a:r>
          <a:endParaRPr lang="en-US"/>
        </a:p>
      </dgm:t>
    </dgm:pt>
    <dgm:pt modelId="{E14AF6FB-A70C-4A06-9643-DC8183F6F74A}" type="parTrans" cxnId="{7DE65601-7F69-4CBE-8BE5-0E17DD5E45A9}">
      <dgm:prSet/>
      <dgm:spPr/>
      <dgm:t>
        <a:bodyPr/>
        <a:lstStyle/>
        <a:p>
          <a:endParaRPr lang="en-US"/>
        </a:p>
      </dgm:t>
    </dgm:pt>
    <dgm:pt modelId="{E20211BB-149F-46E0-96EB-0EA779774065}" type="sibTrans" cxnId="{7DE65601-7F69-4CBE-8BE5-0E17DD5E45A9}">
      <dgm:prSet/>
      <dgm:spPr/>
      <dgm:t>
        <a:bodyPr/>
        <a:lstStyle/>
        <a:p>
          <a:endParaRPr lang="en-US"/>
        </a:p>
      </dgm:t>
    </dgm:pt>
    <dgm:pt modelId="{C8F1CE59-851C-4529-93C8-9FA1A142E4A3}" type="pres">
      <dgm:prSet presAssocID="{483C89B6-FB11-4F4F-A851-FB2CCFC2749C}" presName="linear" presStyleCnt="0">
        <dgm:presLayoutVars>
          <dgm:animLvl val="lvl"/>
          <dgm:resizeHandles val="exact"/>
        </dgm:presLayoutVars>
      </dgm:prSet>
      <dgm:spPr/>
    </dgm:pt>
    <dgm:pt modelId="{394253D6-6373-4734-9B98-B39A2411E85C}" type="pres">
      <dgm:prSet presAssocID="{982A05E2-B605-4803-A32E-517C6B90206A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9B62C60-6254-4BBD-9092-8C0688D67007}" type="pres">
      <dgm:prSet presAssocID="{982A05E2-B605-4803-A32E-517C6B90206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DE65601-7F69-4CBE-8BE5-0E17DD5E45A9}" srcId="{982A05E2-B605-4803-A32E-517C6B90206A}" destId="{0D9CD95B-30D8-4EE5-8372-E3FC5AACB251}" srcOrd="1" destOrd="0" parTransId="{E14AF6FB-A70C-4A06-9643-DC8183F6F74A}" sibTransId="{E20211BB-149F-46E0-96EB-0EA779774065}"/>
    <dgm:cxn modelId="{005B176F-80DC-4393-9288-3CE624431A54}" type="presOf" srcId="{2B3E93CA-9F56-48D7-A473-5339E9EC8595}" destId="{89B62C60-6254-4BBD-9092-8C0688D67007}" srcOrd="0" destOrd="0" presId="urn:microsoft.com/office/officeart/2005/8/layout/vList2"/>
    <dgm:cxn modelId="{A8E3A47C-D5B2-4527-84FF-EFD7C99F45CA}" srcId="{483C89B6-FB11-4F4F-A851-FB2CCFC2749C}" destId="{982A05E2-B605-4803-A32E-517C6B90206A}" srcOrd="0" destOrd="0" parTransId="{4FF730FF-5EFE-434A-AEFC-58F52F3C42CC}" sibTransId="{0A872C50-CF08-4B9F-A0F2-FBCBC461C0B9}"/>
    <dgm:cxn modelId="{40148B95-AE3D-4A50-B99B-EC8B659A371E}" type="presOf" srcId="{982A05E2-B605-4803-A32E-517C6B90206A}" destId="{394253D6-6373-4734-9B98-B39A2411E85C}" srcOrd="0" destOrd="0" presId="urn:microsoft.com/office/officeart/2005/8/layout/vList2"/>
    <dgm:cxn modelId="{EAE5D9A7-C59B-422A-B246-E673EE193051}" type="presOf" srcId="{0D9CD95B-30D8-4EE5-8372-E3FC5AACB251}" destId="{89B62C60-6254-4BBD-9092-8C0688D67007}" srcOrd="0" destOrd="1" presId="urn:microsoft.com/office/officeart/2005/8/layout/vList2"/>
    <dgm:cxn modelId="{242B44AA-25AE-4BE4-815C-D99480C1A80E}" type="presOf" srcId="{483C89B6-FB11-4F4F-A851-FB2CCFC2749C}" destId="{C8F1CE59-851C-4529-93C8-9FA1A142E4A3}" srcOrd="0" destOrd="0" presId="urn:microsoft.com/office/officeart/2005/8/layout/vList2"/>
    <dgm:cxn modelId="{747466FA-EE60-4927-B3C8-BDCA9EC6CC06}" srcId="{982A05E2-B605-4803-A32E-517C6B90206A}" destId="{2B3E93CA-9F56-48D7-A473-5339E9EC8595}" srcOrd="0" destOrd="0" parTransId="{B462E8D2-5CCD-4209-ADCF-2F0D5046AC9C}" sibTransId="{B5483252-DC23-4A4D-B03B-1D4E3F44995B}"/>
    <dgm:cxn modelId="{589EA325-367C-4E8F-A927-EEA99FC6ED8F}" type="presParOf" srcId="{C8F1CE59-851C-4529-93C8-9FA1A142E4A3}" destId="{394253D6-6373-4734-9B98-B39A2411E85C}" srcOrd="0" destOrd="0" presId="urn:microsoft.com/office/officeart/2005/8/layout/vList2"/>
    <dgm:cxn modelId="{4FC5DE4B-0B59-4D0B-99CB-69B8AA4AD172}" type="presParOf" srcId="{C8F1CE59-851C-4529-93C8-9FA1A142E4A3}" destId="{89B62C60-6254-4BBD-9092-8C0688D6700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A7F6AA-6FFD-44CF-8EA4-5E09EB0E32E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0C5546C-6406-412C-A468-370BE6DE39CB}">
      <dgm:prSet/>
      <dgm:spPr/>
      <dgm:t>
        <a:bodyPr/>
        <a:lstStyle/>
        <a:p>
          <a:r>
            <a:rPr lang="it-IT"/>
            <a:t>L’attrito non dipende dall’estensione della superficie di contatto</a:t>
          </a:r>
          <a:endParaRPr lang="en-US"/>
        </a:p>
      </dgm:t>
    </dgm:pt>
    <dgm:pt modelId="{08AE268B-2D15-42C4-8C77-F2B354086336}" type="parTrans" cxnId="{7C2263F1-CC04-4195-AE99-C7141D1E41FF}">
      <dgm:prSet/>
      <dgm:spPr/>
      <dgm:t>
        <a:bodyPr/>
        <a:lstStyle/>
        <a:p>
          <a:endParaRPr lang="en-US"/>
        </a:p>
      </dgm:t>
    </dgm:pt>
    <dgm:pt modelId="{1BA743E2-6FAF-4448-ACAD-825C33825F16}" type="sibTrans" cxnId="{7C2263F1-CC04-4195-AE99-C7141D1E41FF}">
      <dgm:prSet/>
      <dgm:spPr/>
      <dgm:t>
        <a:bodyPr/>
        <a:lstStyle/>
        <a:p>
          <a:endParaRPr lang="en-US"/>
        </a:p>
      </dgm:t>
    </dgm:pt>
    <dgm:pt modelId="{0C7F4F72-A89D-4292-87B0-38A0B507D3C3}">
      <dgm:prSet/>
      <dgm:spPr/>
      <dgm:t>
        <a:bodyPr/>
        <a:lstStyle/>
        <a:p>
          <a:r>
            <a:rPr lang="it-IT"/>
            <a:t>L’attrito dipende dalla natura delle superfici a contatto</a:t>
          </a:r>
          <a:endParaRPr lang="en-US"/>
        </a:p>
      </dgm:t>
    </dgm:pt>
    <dgm:pt modelId="{985FB832-6BC6-47EE-A832-58466EAA866C}" type="parTrans" cxnId="{B993D747-2261-4F73-9BB4-11D0AD3D23DD}">
      <dgm:prSet/>
      <dgm:spPr/>
      <dgm:t>
        <a:bodyPr/>
        <a:lstStyle/>
        <a:p>
          <a:endParaRPr lang="en-US"/>
        </a:p>
      </dgm:t>
    </dgm:pt>
    <dgm:pt modelId="{2693800E-13B3-4FB7-B9FB-496559D1672C}" type="sibTrans" cxnId="{B993D747-2261-4F73-9BB4-11D0AD3D23DD}">
      <dgm:prSet/>
      <dgm:spPr/>
      <dgm:t>
        <a:bodyPr/>
        <a:lstStyle/>
        <a:p>
          <a:endParaRPr lang="en-US"/>
        </a:p>
      </dgm:t>
    </dgm:pt>
    <dgm:pt modelId="{385F65BC-7328-41D6-9A21-70820AE5C52B}" type="pres">
      <dgm:prSet presAssocID="{0BA7F6AA-6FFD-44CF-8EA4-5E09EB0E32E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33CACA5-E85F-4DA2-B827-5DF43B54B030}" type="pres">
      <dgm:prSet presAssocID="{90C5546C-6406-412C-A468-370BE6DE39CB}" presName="hierRoot1" presStyleCnt="0"/>
      <dgm:spPr/>
    </dgm:pt>
    <dgm:pt modelId="{4E262DC1-3C34-4DF8-B6BA-08A917548BF9}" type="pres">
      <dgm:prSet presAssocID="{90C5546C-6406-412C-A468-370BE6DE39CB}" presName="composite" presStyleCnt="0"/>
      <dgm:spPr/>
    </dgm:pt>
    <dgm:pt modelId="{FDCFDF8B-14E2-49BD-AE21-819CA550F0BB}" type="pres">
      <dgm:prSet presAssocID="{90C5546C-6406-412C-A468-370BE6DE39CB}" presName="background" presStyleLbl="node0" presStyleIdx="0" presStyleCnt="2"/>
      <dgm:spPr/>
    </dgm:pt>
    <dgm:pt modelId="{D8A8F98A-736E-486F-942C-7DE9F7E1C5F5}" type="pres">
      <dgm:prSet presAssocID="{90C5546C-6406-412C-A468-370BE6DE39CB}" presName="text" presStyleLbl="fgAcc0" presStyleIdx="0" presStyleCnt="2">
        <dgm:presLayoutVars>
          <dgm:chPref val="3"/>
        </dgm:presLayoutVars>
      </dgm:prSet>
      <dgm:spPr/>
    </dgm:pt>
    <dgm:pt modelId="{D7839C8C-17BD-458E-9BD5-980D274AEC32}" type="pres">
      <dgm:prSet presAssocID="{90C5546C-6406-412C-A468-370BE6DE39CB}" presName="hierChild2" presStyleCnt="0"/>
      <dgm:spPr/>
    </dgm:pt>
    <dgm:pt modelId="{65215BDE-79BA-408A-A8A7-C5EE4DC3AC02}" type="pres">
      <dgm:prSet presAssocID="{0C7F4F72-A89D-4292-87B0-38A0B507D3C3}" presName="hierRoot1" presStyleCnt="0"/>
      <dgm:spPr/>
    </dgm:pt>
    <dgm:pt modelId="{AC5C55A0-1566-427A-8D2F-F070C775E11B}" type="pres">
      <dgm:prSet presAssocID="{0C7F4F72-A89D-4292-87B0-38A0B507D3C3}" presName="composite" presStyleCnt="0"/>
      <dgm:spPr/>
    </dgm:pt>
    <dgm:pt modelId="{3D687A41-9AA5-474E-9B67-D71808AE63A5}" type="pres">
      <dgm:prSet presAssocID="{0C7F4F72-A89D-4292-87B0-38A0B507D3C3}" presName="background" presStyleLbl="node0" presStyleIdx="1" presStyleCnt="2"/>
      <dgm:spPr/>
    </dgm:pt>
    <dgm:pt modelId="{FC3D4280-C2EF-4ED1-885F-21424B0420E1}" type="pres">
      <dgm:prSet presAssocID="{0C7F4F72-A89D-4292-87B0-38A0B507D3C3}" presName="text" presStyleLbl="fgAcc0" presStyleIdx="1" presStyleCnt="2">
        <dgm:presLayoutVars>
          <dgm:chPref val="3"/>
        </dgm:presLayoutVars>
      </dgm:prSet>
      <dgm:spPr/>
    </dgm:pt>
    <dgm:pt modelId="{8CD0AA18-E398-495A-B8B8-E6CD105D1461}" type="pres">
      <dgm:prSet presAssocID="{0C7F4F72-A89D-4292-87B0-38A0B507D3C3}" presName="hierChild2" presStyleCnt="0"/>
      <dgm:spPr/>
    </dgm:pt>
  </dgm:ptLst>
  <dgm:cxnLst>
    <dgm:cxn modelId="{AA46E00B-14AD-43AE-8C48-0DFAF32D6C1E}" type="presOf" srcId="{0C7F4F72-A89D-4292-87B0-38A0B507D3C3}" destId="{FC3D4280-C2EF-4ED1-885F-21424B0420E1}" srcOrd="0" destOrd="0" presId="urn:microsoft.com/office/officeart/2005/8/layout/hierarchy1"/>
    <dgm:cxn modelId="{1B50AB5E-72B8-4570-A28D-128DD8E2C662}" type="presOf" srcId="{0BA7F6AA-6FFD-44CF-8EA4-5E09EB0E32EE}" destId="{385F65BC-7328-41D6-9A21-70820AE5C52B}" srcOrd="0" destOrd="0" presId="urn:microsoft.com/office/officeart/2005/8/layout/hierarchy1"/>
    <dgm:cxn modelId="{B993D747-2261-4F73-9BB4-11D0AD3D23DD}" srcId="{0BA7F6AA-6FFD-44CF-8EA4-5E09EB0E32EE}" destId="{0C7F4F72-A89D-4292-87B0-38A0B507D3C3}" srcOrd="1" destOrd="0" parTransId="{985FB832-6BC6-47EE-A832-58466EAA866C}" sibTransId="{2693800E-13B3-4FB7-B9FB-496559D1672C}"/>
    <dgm:cxn modelId="{2EBAE895-BFE7-4D30-84C5-41F94ECEABAD}" type="presOf" srcId="{90C5546C-6406-412C-A468-370BE6DE39CB}" destId="{D8A8F98A-736E-486F-942C-7DE9F7E1C5F5}" srcOrd="0" destOrd="0" presId="urn:microsoft.com/office/officeart/2005/8/layout/hierarchy1"/>
    <dgm:cxn modelId="{7C2263F1-CC04-4195-AE99-C7141D1E41FF}" srcId="{0BA7F6AA-6FFD-44CF-8EA4-5E09EB0E32EE}" destId="{90C5546C-6406-412C-A468-370BE6DE39CB}" srcOrd="0" destOrd="0" parTransId="{08AE268B-2D15-42C4-8C77-F2B354086336}" sibTransId="{1BA743E2-6FAF-4448-ACAD-825C33825F16}"/>
    <dgm:cxn modelId="{51143BCA-63AE-49E3-ACF6-52C53F1E731F}" type="presParOf" srcId="{385F65BC-7328-41D6-9A21-70820AE5C52B}" destId="{533CACA5-E85F-4DA2-B827-5DF43B54B030}" srcOrd="0" destOrd="0" presId="urn:microsoft.com/office/officeart/2005/8/layout/hierarchy1"/>
    <dgm:cxn modelId="{B9BE24D3-C0CA-4F03-B897-50474F0D0E19}" type="presParOf" srcId="{533CACA5-E85F-4DA2-B827-5DF43B54B030}" destId="{4E262DC1-3C34-4DF8-B6BA-08A917548BF9}" srcOrd="0" destOrd="0" presId="urn:microsoft.com/office/officeart/2005/8/layout/hierarchy1"/>
    <dgm:cxn modelId="{B72C0E85-BB9A-4CB7-91FB-654494FED5C1}" type="presParOf" srcId="{4E262DC1-3C34-4DF8-B6BA-08A917548BF9}" destId="{FDCFDF8B-14E2-49BD-AE21-819CA550F0BB}" srcOrd="0" destOrd="0" presId="urn:microsoft.com/office/officeart/2005/8/layout/hierarchy1"/>
    <dgm:cxn modelId="{EDCD0DB6-2581-4FED-8C6B-8A88D47949B0}" type="presParOf" srcId="{4E262DC1-3C34-4DF8-B6BA-08A917548BF9}" destId="{D8A8F98A-736E-486F-942C-7DE9F7E1C5F5}" srcOrd="1" destOrd="0" presId="urn:microsoft.com/office/officeart/2005/8/layout/hierarchy1"/>
    <dgm:cxn modelId="{13EF24F0-B596-4F4F-AC01-7D612E4F64FE}" type="presParOf" srcId="{533CACA5-E85F-4DA2-B827-5DF43B54B030}" destId="{D7839C8C-17BD-458E-9BD5-980D274AEC32}" srcOrd="1" destOrd="0" presId="urn:microsoft.com/office/officeart/2005/8/layout/hierarchy1"/>
    <dgm:cxn modelId="{741D6985-0DBB-4DFC-A7B0-3EA759359C1D}" type="presParOf" srcId="{385F65BC-7328-41D6-9A21-70820AE5C52B}" destId="{65215BDE-79BA-408A-A8A7-C5EE4DC3AC02}" srcOrd="1" destOrd="0" presId="urn:microsoft.com/office/officeart/2005/8/layout/hierarchy1"/>
    <dgm:cxn modelId="{AE003921-552C-4819-A89D-AEE7709D7800}" type="presParOf" srcId="{65215BDE-79BA-408A-A8A7-C5EE4DC3AC02}" destId="{AC5C55A0-1566-427A-8D2F-F070C775E11B}" srcOrd="0" destOrd="0" presId="urn:microsoft.com/office/officeart/2005/8/layout/hierarchy1"/>
    <dgm:cxn modelId="{823C7A0C-DBCE-4658-96E3-3CBE4DF3171E}" type="presParOf" srcId="{AC5C55A0-1566-427A-8D2F-F070C775E11B}" destId="{3D687A41-9AA5-474E-9B67-D71808AE63A5}" srcOrd="0" destOrd="0" presId="urn:microsoft.com/office/officeart/2005/8/layout/hierarchy1"/>
    <dgm:cxn modelId="{4920ACC2-8BF9-423C-83F4-024B5FC96F44}" type="presParOf" srcId="{AC5C55A0-1566-427A-8D2F-F070C775E11B}" destId="{FC3D4280-C2EF-4ED1-885F-21424B0420E1}" srcOrd="1" destOrd="0" presId="urn:microsoft.com/office/officeart/2005/8/layout/hierarchy1"/>
    <dgm:cxn modelId="{F37F5133-B53A-41E7-821C-7217FB625718}" type="presParOf" srcId="{65215BDE-79BA-408A-A8A7-C5EE4DC3AC02}" destId="{8CD0AA18-E398-495A-B8B8-E6CD105D146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509700-50C2-486E-9351-5CD66F398910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EF37D98-28CC-40EC-A5D9-B6D6CF3F8C29}">
      <dgm:prSet/>
      <dgm:spPr/>
      <dgm:t>
        <a:bodyPr/>
        <a:lstStyle/>
        <a:p>
          <a:r>
            <a:rPr lang="it-IT"/>
            <a:t>L’attrito radente, che si ha quando «si inchioda», è in teoria maggiore di quello volvente e quindi più favorevole alla frenata. Ma se si inchioda troppo bruscamente l’auto perde stabilità e non si può più considerare un punto materiale…</a:t>
          </a:r>
          <a:endParaRPr lang="en-US"/>
        </a:p>
      </dgm:t>
    </dgm:pt>
    <dgm:pt modelId="{F1EDF8AD-1F53-46D7-8712-2EDFACFC876A}" type="parTrans" cxnId="{6EC8C24F-7EC8-494E-93B6-A6A9625F11E7}">
      <dgm:prSet/>
      <dgm:spPr/>
      <dgm:t>
        <a:bodyPr/>
        <a:lstStyle/>
        <a:p>
          <a:endParaRPr lang="en-US"/>
        </a:p>
      </dgm:t>
    </dgm:pt>
    <dgm:pt modelId="{77891D06-2935-4645-A4CD-624F3474599D}" type="sibTrans" cxnId="{6EC8C24F-7EC8-494E-93B6-A6A9625F11E7}">
      <dgm:prSet/>
      <dgm:spPr/>
      <dgm:t>
        <a:bodyPr/>
        <a:lstStyle/>
        <a:p>
          <a:endParaRPr lang="en-US"/>
        </a:p>
      </dgm:t>
    </dgm:pt>
    <dgm:pt modelId="{C48B307E-D950-4986-AC63-30A90B753A7D}">
      <dgm:prSet/>
      <dgm:spPr/>
      <dgm:t>
        <a:bodyPr/>
        <a:lstStyle/>
        <a:p>
          <a:r>
            <a:rPr lang="it-IT"/>
            <a:t>L’ideale sarebbe frenare molto rapidamente ma progressivamente. Per questo oggi esistono dispositivi speciali come l’ABS</a:t>
          </a:r>
          <a:endParaRPr lang="en-US"/>
        </a:p>
      </dgm:t>
    </dgm:pt>
    <dgm:pt modelId="{29B16DEF-7302-4C96-BCF7-EF2A43D371AB}" type="parTrans" cxnId="{02AB48AC-9832-470E-B693-E200FC9F1805}">
      <dgm:prSet/>
      <dgm:spPr/>
      <dgm:t>
        <a:bodyPr/>
        <a:lstStyle/>
        <a:p>
          <a:endParaRPr lang="en-US"/>
        </a:p>
      </dgm:t>
    </dgm:pt>
    <dgm:pt modelId="{606A1432-E2A0-4873-9DE9-EAA103A22B72}" type="sibTrans" cxnId="{02AB48AC-9832-470E-B693-E200FC9F1805}">
      <dgm:prSet/>
      <dgm:spPr/>
      <dgm:t>
        <a:bodyPr/>
        <a:lstStyle/>
        <a:p>
          <a:endParaRPr lang="en-US"/>
        </a:p>
      </dgm:t>
    </dgm:pt>
    <dgm:pt modelId="{89EDCAAF-4538-4C19-9A80-FE2C26026948}">
      <dgm:prSet/>
      <dgm:spPr/>
      <dgm:t>
        <a:bodyPr/>
        <a:lstStyle/>
        <a:p>
          <a:r>
            <a:rPr lang="it-IT"/>
            <a:t>L’aumento del peso del veicolo, se ben equilibrato, diminuisce lo spazio di frenata, per la formula della forza d’attrito.</a:t>
          </a:r>
          <a:endParaRPr lang="en-US"/>
        </a:p>
      </dgm:t>
    </dgm:pt>
    <dgm:pt modelId="{09B5D3EF-696E-4203-8352-C793D8F13AE0}" type="parTrans" cxnId="{EBDBBD68-45DF-4269-A36B-63BEC9EE3B7A}">
      <dgm:prSet/>
      <dgm:spPr/>
      <dgm:t>
        <a:bodyPr/>
        <a:lstStyle/>
        <a:p>
          <a:endParaRPr lang="en-US"/>
        </a:p>
      </dgm:t>
    </dgm:pt>
    <dgm:pt modelId="{53C20C2E-0618-4F81-891E-BFFC1682A0C5}" type="sibTrans" cxnId="{EBDBBD68-45DF-4269-A36B-63BEC9EE3B7A}">
      <dgm:prSet/>
      <dgm:spPr/>
      <dgm:t>
        <a:bodyPr/>
        <a:lstStyle/>
        <a:p>
          <a:endParaRPr lang="en-US"/>
        </a:p>
      </dgm:t>
    </dgm:pt>
    <dgm:pt modelId="{C9CDCE61-4B2A-4BD4-9CDC-4B645FE720F2}" type="pres">
      <dgm:prSet presAssocID="{4C509700-50C2-486E-9351-5CD66F398910}" presName="linear" presStyleCnt="0">
        <dgm:presLayoutVars>
          <dgm:animLvl val="lvl"/>
          <dgm:resizeHandles val="exact"/>
        </dgm:presLayoutVars>
      </dgm:prSet>
      <dgm:spPr/>
    </dgm:pt>
    <dgm:pt modelId="{5D99468F-AD43-4283-B57E-4112EF1DE082}" type="pres">
      <dgm:prSet presAssocID="{CEF37D98-28CC-40EC-A5D9-B6D6CF3F8C2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437B87E-E476-41C7-A343-DDC2736DB3BC}" type="pres">
      <dgm:prSet presAssocID="{77891D06-2935-4645-A4CD-624F3474599D}" presName="spacer" presStyleCnt="0"/>
      <dgm:spPr/>
    </dgm:pt>
    <dgm:pt modelId="{280911D9-CB12-4ABF-B3FC-F802700100AE}" type="pres">
      <dgm:prSet presAssocID="{C48B307E-D950-4986-AC63-30A90B753A7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8BF6245-37F3-436E-9198-32A0E8B70117}" type="pres">
      <dgm:prSet presAssocID="{606A1432-E2A0-4873-9DE9-EAA103A22B72}" presName="spacer" presStyleCnt="0"/>
      <dgm:spPr/>
    </dgm:pt>
    <dgm:pt modelId="{BB862F42-2753-4E9E-8089-46CD05A771ED}" type="pres">
      <dgm:prSet presAssocID="{89EDCAAF-4538-4C19-9A80-FE2C2602694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8CC6229-CB2C-4CB0-B64A-7659C715122A}" type="presOf" srcId="{CEF37D98-28CC-40EC-A5D9-B6D6CF3F8C29}" destId="{5D99468F-AD43-4283-B57E-4112EF1DE082}" srcOrd="0" destOrd="0" presId="urn:microsoft.com/office/officeart/2005/8/layout/vList2"/>
    <dgm:cxn modelId="{7A7E7A5E-C56A-4CAE-A5A2-D1A6396DB105}" type="presOf" srcId="{4C509700-50C2-486E-9351-5CD66F398910}" destId="{C9CDCE61-4B2A-4BD4-9CDC-4B645FE720F2}" srcOrd="0" destOrd="0" presId="urn:microsoft.com/office/officeart/2005/8/layout/vList2"/>
    <dgm:cxn modelId="{EBDBBD68-45DF-4269-A36B-63BEC9EE3B7A}" srcId="{4C509700-50C2-486E-9351-5CD66F398910}" destId="{89EDCAAF-4538-4C19-9A80-FE2C26026948}" srcOrd="2" destOrd="0" parTransId="{09B5D3EF-696E-4203-8352-C793D8F13AE0}" sibTransId="{53C20C2E-0618-4F81-891E-BFFC1682A0C5}"/>
    <dgm:cxn modelId="{FDFA4F4C-8733-4B7A-A991-DCFAF06F8346}" type="presOf" srcId="{89EDCAAF-4538-4C19-9A80-FE2C26026948}" destId="{BB862F42-2753-4E9E-8089-46CD05A771ED}" srcOrd="0" destOrd="0" presId="urn:microsoft.com/office/officeart/2005/8/layout/vList2"/>
    <dgm:cxn modelId="{6EC8C24F-7EC8-494E-93B6-A6A9625F11E7}" srcId="{4C509700-50C2-486E-9351-5CD66F398910}" destId="{CEF37D98-28CC-40EC-A5D9-B6D6CF3F8C29}" srcOrd="0" destOrd="0" parTransId="{F1EDF8AD-1F53-46D7-8712-2EDFACFC876A}" sibTransId="{77891D06-2935-4645-A4CD-624F3474599D}"/>
    <dgm:cxn modelId="{02AB48AC-9832-470E-B693-E200FC9F1805}" srcId="{4C509700-50C2-486E-9351-5CD66F398910}" destId="{C48B307E-D950-4986-AC63-30A90B753A7D}" srcOrd="1" destOrd="0" parTransId="{29B16DEF-7302-4C96-BCF7-EF2A43D371AB}" sibTransId="{606A1432-E2A0-4873-9DE9-EAA103A22B72}"/>
    <dgm:cxn modelId="{A8D38FD8-D895-4F47-A727-D9E2B6C03172}" type="presOf" srcId="{C48B307E-D950-4986-AC63-30A90B753A7D}" destId="{280911D9-CB12-4ABF-B3FC-F802700100AE}" srcOrd="0" destOrd="0" presId="urn:microsoft.com/office/officeart/2005/8/layout/vList2"/>
    <dgm:cxn modelId="{23C65C3B-A1B6-4E53-9327-4D0DFAB210AF}" type="presParOf" srcId="{C9CDCE61-4B2A-4BD4-9CDC-4B645FE720F2}" destId="{5D99468F-AD43-4283-B57E-4112EF1DE082}" srcOrd="0" destOrd="0" presId="urn:microsoft.com/office/officeart/2005/8/layout/vList2"/>
    <dgm:cxn modelId="{E707EF48-9EE4-4EE7-AE34-C4236B261176}" type="presParOf" srcId="{C9CDCE61-4B2A-4BD4-9CDC-4B645FE720F2}" destId="{A437B87E-E476-41C7-A343-DDC2736DB3BC}" srcOrd="1" destOrd="0" presId="urn:microsoft.com/office/officeart/2005/8/layout/vList2"/>
    <dgm:cxn modelId="{D7A3D5C9-68CD-467C-B448-64719E373A8E}" type="presParOf" srcId="{C9CDCE61-4B2A-4BD4-9CDC-4B645FE720F2}" destId="{280911D9-CB12-4ABF-B3FC-F802700100AE}" srcOrd="2" destOrd="0" presId="urn:microsoft.com/office/officeart/2005/8/layout/vList2"/>
    <dgm:cxn modelId="{10565505-A039-4097-935A-12EDA0E4A46E}" type="presParOf" srcId="{C9CDCE61-4B2A-4BD4-9CDC-4B645FE720F2}" destId="{48BF6245-37F3-436E-9198-32A0E8B70117}" srcOrd="3" destOrd="0" presId="urn:microsoft.com/office/officeart/2005/8/layout/vList2"/>
    <dgm:cxn modelId="{DF3B9FB1-6845-4088-B029-FDDEEA84BB41}" type="presParOf" srcId="{C9CDCE61-4B2A-4BD4-9CDC-4B645FE720F2}" destId="{BB862F42-2753-4E9E-8089-46CD05A771E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33689-5949-497C-AD0C-8168DC985AAA}">
      <dsp:nvSpPr>
        <dsp:cNvPr id="0" name=""/>
        <dsp:cNvSpPr/>
      </dsp:nvSpPr>
      <dsp:spPr>
        <a:xfrm>
          <a:off x="0" y="0"/>
          <a:ext cx="6261100" cy="55784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700" kern="1200" dirty="0"/>
            <a:t>Dall’esperienza comune osserviamo due fatti che sembrano in contrasto con le leggi della dinamica</a:t>
          </a:r>
          <a:endParaRPr lang="en-US" sz="3700" kern="1200" dirty="0"/>
        </a:p>
      </dsp:txBody>
      <dsp:txXfrm>
        <a:off x="0" y="0"/>
        <a:ext cx="6261100" cy="3012376"/>
      </dsp:txXfrm>
    </dsp:sp>
    <dsp:sp modelId="{ADE47C43-89FB-4B68-BFCC-88369D12D783}">
      <dsp:nvSpPr>
        <dsp:cNvPr id="0" name=""/>
        <dsp:cNvSpPr/>
      </dsp:nvSpPr>
      <dsp:spPr>
        <a:xfrm>
          <a:off x="5666" y="3012376"/>
          <a:ext cx="3130550" cy="256609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Se un corpo cade liberamente e ha una superficie non trascurabile a un certo istante raggiunge una velocità costante (paracadute)</a:t>
          </a:r>
          <a:endParaRPr lang="en-US" sz="2100" kern="1200"/>
        </a:p>
      </dsp:txBody>
      <dsp:txXfrm>
        <a:off x="5666" y="3012376"/>
        <a:ext cx="3130550" cy="2566098"/>
      </dsp:txXfrm>
    </dsp:sp>
    <dsp:sp modelId="{B718F853-5467-490E-B517-C0307CC09E39}">
      <dsp:nvSpPr>
        <dsp:cNvPr id="0" name=""/>
        <dsp:cNvSpPr/>
      </dsp:nvSpPr>
      <dsp:spPr>
        <a:xfrm>
          <a:off x="3130550" y="3012376"/>
          <a:ext cx="3130550" cy="2566098"/>
        </a:xfrm>
        <a:prstGeom prst="rect">
          <a:avLst/>
        </a:prstGeom>
        <a:solidFill>
          <a:schemeClr val="accent2">
            <a:tint val="40000"/>
            <a:alpha val="90000"/>
            <a:hueOff val="5291884"/>
            <a:satOff val="-5406"/>
            <a:lumOff val="-192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291884"/>
              <a:satOff val="-5406"/>
              <a:lumOff val="-192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Il motore di un’automobile che viaggia a velocità costante in autostrada sviluppa una forza costante che imprime un moto regolare alle ruote, ma non vi è accelerazione. </a:t>
          </a:r>
          <a:endParaRPr lang="en-US" sz="2100" kern="1200" dirty="0"/>
        </a:p>
      </dsp:txBody>
      <dsp:txXfrm>
        <a:off x="3130550" y="3012376"/>
        <a:ext cx="3130550" cy="25660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4253D6-6373-4734-9B98-B39A2411E85C}">
      <dsp:nvSpPr>
        <dsp:cNvPr id="0" name=""/>
        <dsp:cNvSpPr/>
      </dsp:nvSpPr>
      <dsp:spPr>
        <a:xfrm>
          <a:off x="0" y="281072"/>
          <a:ext cx="6261100" cy="17374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300" kern="1200"/>
            <a:t>Applicando i principi della dinamica dobbiamo concludere che:</a:t>
          </a:r>
          <a:endParaRPr lang="en-US" sz="3300" kern="1200"/>
        </a:p>
      </dsp:txBody>
      <dsp:txXfrm>
        <a:off x="84815" y="365887"/>
        <a:ext cx="6091470" cy="1567820"/>
      </dsp:txXfrm>
    </dsp:sp>
    <dsp:sp modelId="{89B62C60-6254-4BBD-9092-8C0688D67007}">
      <dsp:nvSpPr>
        <dsp:cNvPr id="0" name=""/>
        <dsp:cNvSpPr/>
      </dsp:nvSpPr>
      <dsp:spPr>
        <a:xfrm>
          <a:off x="0" y="2018522"/>
          <a:ext cx="6261100" cy="3278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790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600" kern="1200"/>
            <a:t>Vi è una forza che si oppone alla forza di gravità dovuta alla presenza dell’aria (sulla Luna, che è priva di atmosfera, non si osserva questa resistenza al moto di caduta)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600" kern="1200"/>
            <a:t>Vi è una forza dovuta allo sfregamento dei corpi che si oppone al moto rettilineo di un punto materiale.</a:t>
          </a:r>
          <a:endParaRPr lang="en-US" sz="2600" kern="1200"/>
        </a:p>
      </dsp:txBody>
      <dsp:txXfrm>
        <a:off x="0" y="2018522"/>
        <a:ext cx="6261100" cy="32788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CFDF8B-14E2-49BD-AE21-819CA550F0BB}">
      <dsp:nvSpPr>
        <dsp:cNvPr id="0" name=""/>
        <dsp:cNvSpPr/>
      </dsp:nvSpPr>
      <dsp:spPr>
        <a:xfrm>
          <a:off x="1322" y="81131"/>
          <a:ext cx="4640570" cy="29467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A8F98A-736E-486F-942C-7DE9F7E1C5F5}">
      <dsp:nvSpPr>
        <dsp:cNvPr id="0" name=""/>
        <dsp:cNvSpPr/>
      </dsp:nvSpPr>
      <dsp:spPr>
        <a:xfrm>
          <a:off x="516940" y="570969"/>
          <a:ext cx="4640570" cy="29467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700" kern="1200"/>
            <a:t>L’attrito non dipende dall’estensione della superficie di contatto</a:t>
          </a:r>
          <a:endParaRPr lang="en-US" sz="3700" kern="1200"/>
        </a:p>
      </dsp:txBody>
      <dsp:txXfrm>
        <a:off x="603248" y="657277"/>
        <a:ext cx="4467954" cy="2774145"/>
      </dsp:txXfrm>
    </dsp:sp>
    <dsp:sp modelId="{3D687A41-9AA5-474E-9B67-D71808AE63A5}">
      <dsp:nvSpPr>
        <dsp:cNvPr id="0" name=""/>
        <dsp:cNvSpPr/>
      </dsp:nvSpPr>
      <dsp:spPr>
        <a:xfrm>
          <a:off x="5673129" y="81131"/>
          <a:ext cx="4640570" cy="29467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3D4280-C2EF-4ED1-885F-21424B0420E1}">
      <dsp:nvSpPr>
        <dsp:cNvPr id="0" name=""/>
        <dsp:cNvSpPr/>
      </dsp:nvSpPr>
      <dsp:spPr>
        <a:xfrm>
          <a:off x="6188748" y="570969"/>
          <a:ext cx="4640570" cy="29467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700" kern="1200"/>
            <a:t>L’attrito dipende dalla natura delle superfici a contatto</a:t>
          </a:r>
          <a:endParaRPr lang="en-US" sz="3700" kern="1200"/>
        </a:p>
      </dsp:txBody>
      <dsp:txXfrm>
        <a:off x="6275056" y="657277"/>
        <a:ext cx="4467954" cy="27741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99468F-AD43-4283-B57E-4112EF1DE082}">
      <dsp:nvSpPr>
        <dsp:cNvPr id="0" name=""/>
        <dsp:cNvSpPr/>
      </dsp:nvSpPr>
      <dsp:spPr>
        <a:xfrm>
          <a:off x="0" y="204437"/>
          <a:ext cx="6261100" cy="1684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L’attrito radente, che si ha quando «si inchioda», è in teoria maggiore di quello volvente e quindi più favorevole alla frenata. Ma se si inchioda troppo bruscamente l’auto perde stabilità e non si può più considerare un punto materiale…</a:t>
          </a:r>
          <a:endParaRPr lang="en-US" sz="2000" kern="1200"/>
        </a:p>
      </dsp:txBody>
      <dsp:txXfrm>
        <a:off x="82245" y="286682"/>
        <a:ext cx="6096610" cy="1520310"/>
      </dsp:txXfrm>
    </dsp:sp>
    <dsp:sp modelId="{280911D9-CB12-4ABF-B3FC-F802700100AE}">
      <dsp:nvSpPr>
        <dsp:cNvPr id="0" name=""/>
        <dsp:cNvSpPr/>
      </dsp:nvSpPr>
      <dsp:spPr>
        <a:xfrm>
          <a:off x="0" y="1946837"/>
          <a:ext cx="6261100" cy="1684800"/>
        </a:xfrm>
        <a:prstGeom prst="roundRect">
          <a:avLst/>
        </a:prstGeom>
        <a:gradFill rotWithShape="0">
          <a:gsLst>
            <a:gs pos="0">
              <a:schemeClr val="accent2">
                <a:hueOff val="2771159"/>
                <a:satOff val="-477"/>
                <a:lumOff val="-490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2771159"/>
                <a:satOff val="-477"/>
                <a:lumOff val="-490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2771159"/>
                <a:satOff val="-477"/>
                <a:lumOff val="-490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L’ideale sarebbe frenare molto rapidamente ma progressivamente. Per questo oggi esistono dispositivi speciali come l’ABS</a:t>
          </a:r>
          <a:endParaRPr lang="en-US" sz="2000" kern="1200"/>
        </a:p>
      </dsp:txBody>
      <dsp:txXfrm>
        <a:off x="82245" y="2029082"/>
        <a:ext cx="6096610" cy="1520310"/>
      </dsp:txXfrm>
    </dsp:sp>
    <dsp:sp modelId="{BB862F42-2753-4E9E-8089-46CD05A771ED}">
      <dsp:nvSpPr>
        <dsp:cNvPr id="0" name=""/>
        <dsp:cNvSpPr/>
      </dsp:nvSpPr>
      <dsp:spPr>
        <a:xfrm>
          <a:off x="0" y="3689237"/>
          <a:ext cx="6261100" cy="1684800"/>
        </a:xfrm>
        <a:prstGeom prst="roundRect">
          <a:avLst/>
        </a:prstGeom>
        <a:gradFill rotWithShape="0">
          <a:gsLst>
            <a:gs pos="0">
              <a:schemeClr val="accent2">
                <a:hueOff val="5542319"/>
                <a:satOff val="-953"/>
                <a:lumOff val="-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5542319"/>
                <a:satOff val="-953"/>
                <a:lumOff val="-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5542319"/>
                <a:satOff val="-953"/>
                <a:lumOff val="-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L’aumento del peso del veicolo, se ben equilibrato, diminuisce lo spazio di frenata, per la formula della forza d’attrito.</a:t>
          </a:r>
          <a:endParaRPr lang="en-US" sz="2000" kern="1200"/>
        </a:p>
      </dsp:txBody>
      <dsp:txXfrm>
        <a:off x="82245" y="3771482"/>
        <a:ext cx="6096610" cy="1520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emf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E66EBF-F5EA-4046-BF54-4163E88096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LE LEGGI DEL MOTO E LE AUTOMOBILI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DDB4348-0644-476F-8DAB-3A474D40D5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PARTE II</a:t>
            </a:r>
          </a:p>
        </p:txBody>
      </p:sp>
    </p:spTree>
    <p:extLst>
      <p:ext uri="{BB962C8B-B14F-4D97-AF65-F5344CB8AC3E}">
        <p14:creationId xmlns:p14="http://schemas.microsoft.com/office/powerpoint/2010/main" val="2965071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9D5013-8F60-488B-9698-51509EDD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COEFFICIENTE DI ATTRITO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49094B-5CB8-4818-84C1-B26B9C7C4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coefficiente di attrito, mi, è un puro numero in quanto rapporto fra grandezze omogenee (due forze)</a:t>
            </a:r>
          </a:p>
          <a:p>
            <a:r>
              <a:rPr lang="it-IT" dirty="0"/>
              <a:t>Il coefficiente di attrito fra due superfici si calcola sperimentalmente; i valori sono riportati in «tavole» disponibili facilmente su vari siti.  </a:t>
            </a:r>
          </a:p>
        </p:txBody>
      </p:sp>
    </p:spTree>
    <p:extLst>
      <p:ext uri="{BB962C8B-B14F-4D97-AF65-F5344CB8AC3E}">
        <p14:creationId xmlns:p14="http://schemas.microsoft.com/office/powerpoint/2010/main" val="2696291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F4C1FE-FC98-4D24-8A87-3DFECACF7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ALCUNI VALORI DEL COEFFICIENTE DI ATTRITO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6A3DB561-BD24-4184-8B5C-DB552703BF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9030965"/>
              </p:ext>
            </p:extLst>
          </p:nvPr>
        </p:nvGraphicFramePr>
        <p:xfrm>
          <a:off x="681038" y="2336799"/>
          <a:ext cx="9613899" cy="2155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3640">
                  <a:extLst>
                    <a:ext uri="{9D8B030D-6E8A-4147-A177-3AD203B41FA5}">
                      <a16:colId xmlns:a16="http://schemas.microsoft.com/office/drawing/2014/main" val="424155086"/>
                    </a:ext>
                  </a:extLst>
                </a:gridCol>
                <a:gridCol w="2955626">
                  <a:extLst>
                    <a:ext uri="{9D8B030D-6E8A-4147-A177-3AD203B41FA5}">
                      <a16:colId xmlns:a16="http://schemas.microsoft.com/office/drawing/2014/main" val="4084703982"/>
                    </a:ext>
                  </a:extLst>
                </a:gridCol>
                <a:gridCol w="3204633">
                  <a:extLst>
                    <a:ext uri="{9D8B030D-6E8A-4147-A177-3AD203B41FA5}">
                      <a16:colId xmlns:a16="http://schemas.microsoft.com/office/drawing/2014/main" val="1100142890"/>
                    </a:ext>
                  </a:extLst>
                </a:gridCol>
              </a:tblGrid>
              <a:tr h="431137">
                <a:tc>
                  <a:txBody>
                    <a:bodyPr/>
                    <a:lstStyle/>
                    <a:p>
                      <a:r>
                        <a:rPr lang="it-IT" dirty="0"/>
                        <a:t>MATERIALI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STATICO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DINAMICO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06466"/>
                  </a:ext>
                </a:extLst>
              </a:tr>
              <a:tr h="431137">
                <a:tc>
                  <a:txBody>
                    <a:bodyPr/>
                    <a:lstStyle/>
                    <a:p>
                      <a:r>
                        <a:rPr lang="it-IT" dirty="0"/>
                        <a:t>GOMMA SU ASFALTO ASCIUTTO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0,8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604420"/>
                  </a:ext>
                </a:extLst>
              </a:tr>
              <a:tr h="431137">
                <a:tc>
                  <a:txBody>
                    <a:bodyPr/>
                    <a:lstStyle/>
                    <a:p>
                      <a:r>
                        <a:rPr lang="it-IT" dirty="0"/>
                        <a:t>GOMMA SU ASFALTO BAGNATO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0,7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0,6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832934"/>
                  </a:ext>
                </a:extLst>
              </a:tr>
              <a:tr h="431137">
                <a:tc>
                  <a:txBody>
                    <a:bodyPr/>
                    <a:lstStyle/>
                    <a:p>
                      <a:r>
                        <a:rPr lang="it-IT" dirty="0"/>
                        <a:t>GOMMA SU GHIACCIO ASCIUTTO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0,15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269921"/>
                  </a:ext>
                </a:extLst>
              </a:tr>
              <a:tr h="431137">
                <a:tc>
                  <a:txBody>
                    <a:bodyPr/>
                    <a:lstStyle/>
                    <a:p>
                      <a:r>
                        <a:rPr lang="it-IT" dirty="0"/>
                        <a:t>GOMMA SU GHIACCIO BAGNATO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0,1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0,08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923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22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321D838-2C7E-4177-9DD3-DAC78324A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24C28B3-E902-49D1-98A0-582D277A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3A6C14C-E755-4A02-821B-6EA2D4C9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478287C-E119-4E9C-95B0-518478BD9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A4A294F-6D36-425B-8632-27FD6A284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8DF5C3E-BDAB-40E6-A40B-8C05D8CD3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78925"/>
              </a:gs>
              <a:gs pos="50000">
                <a:srgbClr val="D54209"/>
              </a:gs>
              <a:gs pos="100000">
                <a:srgbClr val="8D0000"/>
              </a:gs>
            </a:gsLst>
            <a:lin ang="2520000" scaled="0"/>
          </a:gradFill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D90C31A-86E3-472B-B929-496667598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9DD3589A-DB65-424B-ACF1-5C8155F1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F784D76-D302-4160-A2D4-C2F4AB76D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6412862" cy="1368198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85AD737-25FF-42F8-8B6A-D5E379F33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5584677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LA FORMULA DELLA FRENATA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608D9710-1A5F-4D24-B654-F2081DE60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6409944" cy="258395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036CDD-6A8D-477C-8BCD-C6FCA44D83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1" y="2336873"/>
            <a:ext cx="5104843" cy="359931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it-IT" sz="3600" dirty="0">
                <a:solidFill>
                  <a:srgbClr val="FFFFFF"/>
                </a:solidFill>
              </a:rPr>
              <a:t>v con zero velocità al momento in cui si percepisce l’ostacolo</a:t>
            </a:r>
          </a:p>
          <a:p>
            <a:r>
              <a:rPr lang="it-IT" sz="3600" dirty="0">
                <a:solidFill>
                  <a:srgbClr val="FFFFFF"/>
                </a:solidFill>
              </a:rPr>
              <a:t>t tempo di reazione</a:t>
            </a:r>
          </a:p>
          <a:p>
            <a:r>
              <a:rPr lang="it-IT" sz="3600" dirty="0">
                <a:solidFill>
                  <a:srgbClr val="FFFFFF"/>
                </a:solidFill>
              </a:rPr>
              <a:t>a decelerazione</a:t>
            </a:r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2B57E7D2-A94B-4A8D-B58F-D3E30C235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3163" y="642795"/>
            <a:ext cx="4812406" cy="5575125"/>
          </a:xfrm>
          <a:prstGeom prst="rect">
            <a:avLst/>
          </a:prstGeom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2E0619F1-C87E-4C6A-98A3-60BD84C0BE4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7043933" y="2000793"/>
            <a:ext cx="4178419" cy="284962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7078946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96B1A8-B55B-4BF7-939C-CAD34184A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SIMULAZIONE SU ASFALTO ASCIUTTO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31242F7F-9CBB-4F8F-A120-6583CBFB91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209858"/>
              </p:ext>
            </p:extLst>
          </p:nvPr>
        </p:nvGraphicFramePr>
        <p:xfrm>
          <a:off x="1298714" y="2411896"/>
          <a:ext cx="7818781" cy="3511825"/>
        </p:xfrm>
        <a:graphic>
          <a:graphicData uri="http://schemas.openxmlformats.org/drawingml/2006/table">
            <a:tbl>
              <a:tblPr/>
              <a:tblGrid>
                <a:gridCol w="2261631">
                  <a:extLst>
                    <a:ext uri="{9D8B030D-6E8A-4147-A177-3AD203B41FA5}">
                      <a16:colId xmlns:a16="http://schemas.microsoft.com/office/drawing/2014/main" val="3036810647"/>
                    </a:ext>
                  </a:extLst>
                </a:gridCol>
                <a:gridCol w="472518">
                  <a:extLst>
                    <a:ext uri="{9D8B030D-6E8A-4147-A177-3AD203B41FA5}">
                      <a16:colId xmlns:a16="http://schemas.microsoft.com/office/drawing/2014/main" val="1809769248"/>
                    </a:ext>
                  </a:extLst>
                </a:gridCol>
                <a:gridCol w="646180">
                  <a:extLst>
                    <a:ext uri="{9D8B030D-6E8A-4147-A177-3AD203B41FA5}">
                      <a16:colId xmlns:a16="http://schemas.microsoft.com/office/drawing/2014/main" val="32964818"/>
                    </a:ext>
                  </a:extLst>
                </a:gridCol>
                <a:gridCol w="327130">
                  <a:extLst>
                    <a:ext uri="{9D8B030D-6E8A-4147-A177-3AD203B41FA5}">
                      <a16:colId xmlns:a16="http://schemas.microsoft.com/office/drawing/2014/main" val="1879241407"/>
                    </a:ext>
                  </a:extLst>
                </a:gridCol>
                <a:gridCol w="569446">
                  <a:extLst>
                    <a:ext uri="{9D8B030D-6E8A-4147-A177-3AD203B41FA5}">
                      <a16:colId xmlns:a16="http://schemas.microsoft.com/office/drawing/2014/main" val="481574707"/>
                    </a:ext>
                  </a:extLst>
                </a:gridCol>
                <a:gridCol w="1926426">
                  <a:extLst>
                    <a:ext uri="{9D8B030D-6E8A-4147-A177-3AD203B41FA5}">
                      <a16:colId xmlns:a16="http://schemas.microsoft.com/office/drawing/2014/main" val="1785333556"/>
                    </a:ext>
                  </a:extLst>
                </a:gridCol>
                <a:gridCol w="662334">
                  <a:extLst>
                    <a:ext uri="{9D8B030D-6E8A-4147-A177-3AD203B41FA5}">
                      <a16:colId xmlns:a16="http://schemas.microsoft.com/office/drawing/2014/main" val="4232027347"/>
                    </a:ext>
                  </a:extLst>
                </a:gridCol>
                <a:gridCol w="953116">
                  <a:extLst>
                    <a:ext uri="{9D8B030D-6E8A-4147-A177-3AD203B41FA5}">
                      <a16:colId xmlns:a16="http://schemas.microsoft.com/office/drawing/2014/main" val="1376100681"/>
                    </a:ext>
                  </a:extLst>
                </a:gridCol>
              </a:tblGrid>
              <a:tr h="265002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V. INIZ. (km/h)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V. INIZ. (m/s)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T. REAZ (s)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COEFFICIENTE 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ATTRITO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SITUAZIONE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DECELERAZIONE DI  FRENATA (m/s/s) 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SPAZIO FRENATA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753116"/>
                  </a:ext>
                </a:extLst>
              </a:tr>
              <a:tr h="21544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IN CENTRO URBANO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13,89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ASFALTO ASCIUTTO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26,1912635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826962"/>
                  </a:ext>
                </a:extLst>
              </a:tr>
              <a:tr h="21544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STRADA NON URBANA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25,00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ASFALTO ASCIUTTO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64,8596939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902286"/>
                  </a:ext>
                </a:extLst>
              </a:tr>
              <a:tr h="21544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IN AUTOSTRADA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36,11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ASFALTO ASCIUTTO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119,275164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03678"/>
                  </a:ext>
                </a:extLst>
              </a:tr>
              <a:tr h="21544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 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83,33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ASFALTO ASCIUTTO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526,218821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992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45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B0CB0C-92C2-45C3-A954-5CF614C2D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SIMULAZIONE ASFALTO BAGNATO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BA939BDD-80E4-4455-A4D8-5E8B19D264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4584579"/>
              </p:ext>
            </p:extLst>
          </p:nvPr>
        </p:nvGraphicFramePr>
        <p:xfrm>
          <a:off x="1232451" y="1934817"/>
          <a:ext cx="8309113" cy="4169953"/>
        </p:xfrm>
        <a:graphic>
          <a:graphicData uri="http://schemas.openxmlformats.org/drawingml/2006/table">
            <a:tbl>
              <a:tblPr/>
              <a:tblGrid>
                <a:gridCol w="2312675">
                  <a:extLst>
                    <a:ext uri="{9D8B030D-6E8A-4147-A177-3AD203B41FA5}">
                      <a16:colId xmlns:a16="http://schemas.microsoft.com/office/drawing/2014/main" val="2185668972"/>
                    </a:ext>
                  </a:extLst>
                </a:gridCol>
                <a:gridCol w="677284">
                  <a:extLst>
                    <a:ext uri="{9D8B030D-6E8A-4147-A177-3AD203B41FA5}">
                      <a16:colId xmlns:a16="http://schemas.microsoft.com/office/drawing/2014/main" val="1528104747"/>
                    </a:ext>
                  </a:extLst>
                </a:gridCol>
                <a:gridCol w="677284">
                  <a:extLst>
                    <a:ext uri="{9D8B030D-6E8A-4147-A177-3AD203B41FA5}">
                      <a16:colId xmlns:a16="http://schemas.microsoft.com/office/drawing/2014/main" val="1003154231"/>
                    </a:ext>
                  </a:extLst>
                </a:gridCol>
                <a:gridCol w="495573">
                  <a:extLst>
                    <a:ext uri="{9D8B030D-6E8A-4147-A177-3AD203B41FA5}">
                      <a16:colId xmlns:a16="http://schemas.microsoft.com/office/drawing/2014/main" val="3338627264"/>
                    </a:ext>
                  </a:extLst>
                </a:gridCol>
                <a:gridCol w="677284">
                  <a:extLst>
                    <a:ext uri="{9D8B030D-6E8A-4147-A177-3AD203B41FA5}">
                      <a16:colId xmlns:a16="http://schemas.microsoft.com/office/drawing/2014/main" val="701869396"/>
                    </a:ext>
                  </a:extLst>
                </a:gridCol>
                <a:gridCol w="1817102">
                  <a:extLst>
                    <a:ext uri="{9D8B030D-6E8A-4147-A177-3AD203B41FA5}">
                      <a16:colId xmlns:a16="http://schemas.microsoft.com/office/drawing/2014/main" val="1412591247"/>
                    </a:ext>
                  </a:extLst>
                </a:gridCol>
                <a:gridCol w="677284">
                  <a:extLst>
                    <a:ext uri="{9D8B030D-6E8A-4147-A177-3AD203B41FA5}">
                      <a16:colId xmlns:a16="http://schemas.microsoft.com/office/drawing/2014/main" val="1023136067"/>
                    </a:ext>
                  </a:extLst>
                </a:gridCol>
                <a:gridCol w="974627">
                  <a:extLst>
                    <a:ext uri="{9D8B030D-6E8A-4147-A177-3AD203B41FA5}">
                      <a16:colId xmlns:a16="http://schemas.microsoft.com/office/drawing/2014/main" val="2727304972"/>
                    </a:ext>
                  </a:extLst>
                </a:gridCol>
              </a:tblGrid>
              <a:tr h="31466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V. INIZ. (km/h)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V. INIZ. (m/s)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T. REAZ (s)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COEFFICIENTE 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ATTRITO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SITUAZIONE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DECELERAZIONE DI  FRENATA (m/s/s) 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SPAZIO FRENATA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9058123"/>
                  </a:ext>
                </a:extLst>
              </a:tr>
              <a:tr h="2558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IN CENTRO URBANO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13,89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ASFALTO BAGNATO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30,2920551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764045"/>
                  </a:ext>
                </a:extLst>
              </a:tr>
              <a:tr h="2558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STRADA NON URBANA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25,00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ASFALTO BAGNATO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78,1462585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726703"/>
                  </a:ext>
                </a:extLst>
              </a:tr>
              <a:tr h="2558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IN AUTOSTRADA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36,11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ASFALTO BAGNATO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146,996515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089862"/>
                  </a:ext>
                </a:extLst>
              </a:tr>
              <a:tr h="2558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 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83,33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ASFALTO BAGNATO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673,847317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474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34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848DC5-55A5-4B1A-AF55-AB3F7FF0C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SIMULAZIONE GHIACCIO ASCIUTTO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1016154E-D33C-416E-A9BC-3E9DB86D88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816156"/>
              </p:ext>
            </p:extLst>
          </p:nvPr>
        </p:nvGraphicFramePr>
        <p:xfrm>
          <a:off x="980661" y="2146852"/>
          <a:ext cx="9313523" cy="4373219"/>
        </p:xfrm>
        <a:graphic>
          <a:graphicData uri="http://schemas.openxmlformats.org/drawingml/2006/table">
            <a:tbl>
              <a:tblPr/>
              <a:tblGrid>
                <a:gridCol w="2618259">
                  <a:extLst>
                    <a:ext uri="{9D8B030D-6E8A-4147-A177-3AD203B41FA5}">
                      <a16:colId xmlns:a16="http://schemas.microsoft.com/office/drawing/2014/main" val="1603193548"/>
                    </a:ext>
                  </a:extLst>
                </a:gridCol>
                <a:gridCol w="766776">
                  <a:extLst>
                    <a:ext uri="{9D8B030D-6E8A-4147-A177-3AD203B41FA5}">
                      <a16:colId xmlns:a16="http://schemas.microsoft.com/office/drawing/2014/main" val="1293213819"/>
                    </a:ext>
                  </a:extLst>
                </a:gridCol>
                <a:gridCol w="766776">
                  <a:extLst>
                    <a:ext uri="{9D8B030D-6E8A-4147-A177-3AD203B41FA5}">
                      <a16:colId xmlns:a16="http://schemas.microsoft.com/office/drawing/2014/main" val="3341010199"/>
                    </a:ext>
                  </a:extLst>
                </a:gridCol>
                <a:gridCol w="561056">
                  <a:extLst>
                    <a:ext uri="{9D8B030D-6E8A-4147-A177-3AD203B41FA5}">
                      <a16:colId xmlns:a16="http://schemas.microsoft.com/office/drawing/2014/main" val="3757649937"/>
                    </a:ext>
                  </a:extLst>
                </a:gridCol>
                <a:gridCol w="766776">
                  <a:extLst>
                    <a:ext uri="{9D8B030D-6E8A-4147-A177-3AD203B41FA5}">
                      <a16:colId xmlns:a16="http://schemas.microsoft.com/office/drawing/2014/main" val="2082467519"/>
                    </a:ext>
                  </a:extLst>
                </a:gridCol>
                <a:gridCol w="2057203">
                  <a:extLst>
                    <a:ext uri="{9D8B030D-6E8A-4147-A177-3AD203B41FA5}">
                      <a16:colId xmlns:a16="http://schemas.microsoft.com/office/drawing/2014/main" val="700579973"/>
                    </a:ext>
                  </a:extLst>
                </a:gridCol>
                <a:gridCol w="673267">
                  <a:extLst>
                    <a:ext uri="{9D8B030D-6E8A-4147-A177-3AD203B41FA5}">
                      <a16:colId xmlns:a16="http://schemas.microsoft.com/office/drawing/2014/main" val="2656212060"/>
                    </a:ext>
                  </a:extLst>
                </a:gridCol>
                <a:gridCol w="1103410">
                  <a:extLst>
                    <a:ext uri="{9D8B030D-6E8A-4147-A177-3AD203B41FA5}">
                      <a16:colId xmlns:a16="http://schemas.microsoft.com/office/drawing/2014/main" val="2299682243"/>
                    </a:ext>
                  </a:extLst>
                </a:gridCol>
              </a:tblGrid>
              <a:tr h="351572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V. INIZ. (km/h)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V. INIZ. (m/s)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T. REAZ (s)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COEFFICIENTE 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ATTRITO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SITUAZIONE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DECELERAZIONE DI  FRENATA (m/s/s) 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SPAZIO FRENATA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698662"/>
                  </a:ext>
                </a:extLst>
              </a:tr>
              <a:tr h="28583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IN CENTRO URBANO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13,89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GHIACCIO ASCIUTTO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79,5015537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640332"/>
                  </a:ext>
                </a:extLst>
              </a:tr>
              <a:tr h="28583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STRADA NON URBANA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25,00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GHIACCIO ASCIUTTO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237,585034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103665"/>
                  </a:ext>
                </a:extLst>
              </a:tr>
              <a:tr h="28583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IN AUTOSTRADA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36,11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GHIACCIO ASCIUTTO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479,652725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819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31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9C89AF-6D0A-464C-827B-BD7D0C7DD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SU GHIACCIO BAGNATO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3682E1E5-66D6-46EC-B808-3CE9784F65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6667604"/>
              </p:ext>
            </p:extLst>
          </p:nvPr>
        </p:nvGraphicFramePr>
        <p:xfrm>
          <a:off x="848139" y="2173358"/>
          <a:ext cx="8812697" cy="4147929"/>
        </p:xfrm>
        <a:graphic>
          <a:graphicData uri="http://schemas.openxmlformats.org/drawingml/2006/table">
            <a:tbl>
              <a:tblPr/>
              <a:tblGrid>
                <a:gridCol w="2452838">
                  <a:extLst>
                    <a:ext uri="{9D8B030D-6E8A-4147-A177-3AD203B41FA5}">
                      <a16:colId xmlns:a16="http://schemas.microsoft.com/office/drawing/2014/main" val="89891739"/>
                    </a:ext>
                  </a:extLst>
                </a:gridCol>
                <a:gridCol w="718331">
                  <a:extLst>
                    <a:ext uri="{9D8B030D-6E8A-4147-A177-3AD203B41FA5}">
                      <a16:colId xmlns:a16="http://schemas.microsoft.com/office/drawing/2014/main" val="1441448933"/>
                    </a:ext>
                  </a:extLst>
                </a:gridCol>
                <a:gridCol w="718331">
                  <a:extLst>
                    <a:ext uri="{9D8B030D-6E8A-4147-A177-3AD203B41FA5}">
                      <a16:colId xmlns:a16="http://schemas.microsoft.com/office/drawing/2014/main" val="3895248593"/>
                    </a:ext>
                  </a:extLst>
                </a:gridCol>
                <a:gridCol w="525609">
                  <a:extLst>
                    <a:ext uri="{9D8B030D-6E8A-4147-A177-3AD203B41FA5}">
                      <a16:colId xmlns:a16="http://schemas.microsoft.com/office/drawing/2014/main" val="1640519174"/>
                    </a:ext>
                  </a:extLst>
                </a:gridCol>
                <a:gridCol w="718331">
                  <a:extLst>
                    <a:ext uri="{9D8B030D-6E8A-4147-A177-3AD203B41FA5}">
                      <a16:colId xmlns:a16="http://schemas.microsoft.com/office/drawing/2014/main" val="3510029640"/>
                    </a:ext>
                  </a:extLst>
                </a:gridCol>
                <a:gridCol w="1927230">
                  <a:extLst>
                    <a:ext uri="{9D8B030D-6E8A-4147-A177-3AD203B41FA5}">
                      <a16:colId xmlns:a16="http://schemas.microsoft.com/office/drawing/2014/main" val="2280470182"/>
                    </a:ext>
                  </a:extLst>
                </a:gridCol>
                <a:gridCol w="718331">
                  <a:extLst>
                    <a:ext uri="{9D8B030D-6E8A-4147-A177-3AD203B41FA5}">
                      <a16:colId xmlns:a16="http://schemas.microsoft.com/office/drawing/2014/main" val="2830383957"/>
                    </a:ext>
                  </a:extLst>
                </a:gridCol>
                <a:gridCol w="1033696">
                  <a:extLst>
                    <a:ext uri="{9D8B030D-6E8A-4147-A177-3AD203B41FA5}">
                      <a16:colId xmlns:a16="http://schemas.microsoft.com/office/drawing/2014/main" val="2290290830"/>
                    </a:ext>
                  </a:extLst>
                </a:gridCol>
              </a:tblGrid>
              <a:tr h="333460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V. INIZ. (km/h)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V. INIZ. (m/s)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T. REAZ (s)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COEFFICIENTE 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ATTRITO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SITUAZIONE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DECELERAZIONE DI  FRENATA (m/s/s) 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SPAZIO FRENATA</a:t>
                      </a:r>
                    </a:p>
                  </a:txBody>
                  <a:tcPr marL="9525" marR="9525" marT="9525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8700629"/>
                  </a:ext>
                </a:extLst>
              </a:tr>
              <a:tr h="271107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IN CENTRO URBANO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13,89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GHIACCIO BAGNATO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136,912635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064140"/>
                  </a:ext>
                </a:extLst>
              </a:tr>
              <a:tr h="271107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STRADA NON URBANA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25,00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GHIACCIO BAGNATO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423,596939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110652"/>
                  </a:ext>
                </a:extLst>
              </a:tr>
              <a:tr h="271107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 IN AUTOSTRADA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36,11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GHIACCIO BAGNATO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867,751638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775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2342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A2FE40-FB9A-4771-8CAF-F99743461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/>
              <a:t>SPAZIO DI FRENATA  SU ASCIUTTO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A2B8B2-77DC-4CBD-AF07-2104D559E9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1" y="2336873"/>
            <a:ext cx="4136123" cy="359931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it-IT" sz="1800" dirty="0"/>
              <a:t>Spazio di frenata in metri ( asse y)</a:t>
            </a:r>
          </a:p>
          <a:p>
            <a:r>
              <a:rPr lang="it-IT" sz="1800" dirty="0"/>
              <a:t>Velocità in km/h (asse x)</a:t>
            </a:r>
          </a:p>
          <a:p>
            <a:r>
              <a:rPr lang="it-IT" sz="1800" dirty="0"/>
              <a:t>Coefficiente di attrito µ = 0,8</a:t>
            </a:r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62F06BC-060B-41AC-940A-707A00DDE8E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51067" y="2012598"/>
            <a:ext cx="6303134" cy="3788586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938568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A773CA-28F4-49C2-BFA3-49A5867C7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7C72BA-4476-4E4B-BC37-9A75FD0C5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009A16D-868B-4145-BBC6-555098537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992EB33-38E1-4175-8EE2-9BB8CC159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DCAE5CF-5D29-4779-83E1-BDB64E4F3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A8924FB-BF28-46E9-864D-2949EEB0C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it-IT" sz="3700"/>
              <a:t>ALCUNE CONSIDERAZIONI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7261DE57-26FB-4378-9A22-8ACD11E6AB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853474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45244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6EE180-2FA6-41E8-BE14-4937E0907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INOLTRE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B7D47F-D793-4F8B-A7C3-1C62EC7D0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3600" dirty="0"/>
              <a:t>In curva non agiscono solo le forze d’attrito, ma interviene anche la forza centrifuga che rende il problema più complesso.</a:t>
            </a:r>
          </a:p>
          <a:p>
            <a:r>
              <a:rPr lang="it-IT" sz="3600" dirty="0"/>
              <a:t>La qualità della mescola delle gomme incide per circa il 50% (dichiarazione di un costruttore leader) sulla qualità della frenata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8855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A773CA-28F4-49C2-BFA3-49A5867C7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7C72BA-4476-4E4B-BC37-9A75FD0C5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009A16D-868B-4145-BBC6-555098537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992EB33-38E1-4175-8EE2-9BB8CC159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DCAE5CF-5D29-4779-83E1-BDB64E4F3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DBA3E3A-E135-4B93-8BDD-A47813E9B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it-IT" sz="4400"/>
              <a:t>I MOTI REALI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3D1A97F0-F62D-4BF2-BC6D-32606E9B68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909124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085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4CA6BB-1788-42A6-867F-1A473162F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UNA BUONA IDEA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A94077BE-6F54-4745-983E-CADE71808C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66757" y="2686929"/>
            <a:ext cx="5739618" cy="313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97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A773CA-28F4-49C2-BFA3-49A5867C7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7C72BA-4476-4E4B-BC37-9A75FD0C5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009A16D-868B-4145-BBC6-555098537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992EB33-38E1-4175-8EE2-9BB8CC159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DCAE5CF-5D29-4779-83E1-BDB64E4F3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9BBFBF7-2B85-430F-A1FF-141FB993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it-IT" sz="4400"/>
              <a:t>LE FORZE RESISTENTI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75C6C0AC-0F0C-4E2F-8C5B-25E16DDB09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609541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4799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122A12-3914-4DF5-A85F-579C11D8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RESISTENZA DELL’ARIA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7560D2-44AB-4B15-A92B-88B13F5E5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1061" y="2336873"/>
            <a:ext cx="5007617" cy="35993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400" dirty="0"/>
              <a:t>La resistenza dell’aria che rallenta la caduta dei gravi, ostacola anche </a:t>
            </a:r>
            <a:r>
              <a:rPr lang="it-IT" dirty="0"/>
              <a:t>il </a:t>
            </a:r>
            <a:r>
              <a:rPr lang="it-IT" sz="2400" dirty="0"/>
              <a:t>moto orizzontale di un mezzo mobile. Essa incide in maniera sensibile sui consumi di carburante. Per questo motivo i costruttori curano la forma aerodinamica dei mezzi.</a:t>
            </a:r>
          </a:p>
          <a:p>
            <a:pPr marL="0" indent="0">
              <a:buNone/>
            </a:pPr>
            <a:r>
              <a:rPr lang="it-IT" sz="2400" dirty="0"/>
              <a:t>Su di essa poco incidono i comportamenti degli automobilisti escluso chi usa i portabagagli esterni, che mette a rischio anche la stabilità del veicolo.</a:t>
            </a:r>
          </a:p>
          <a:p>
            <a:endParaRPr lang="it-IT" dirty="0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E988A0BE-30B9-4E8E-9E21-B3537399F9E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11484" y="2399359"/>
            <a:ext cx="4220308" cy="3474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02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48EAE4B-4F3A-4C75-8774-98434F34F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it-IT" sz="4400">
                <a:solidFill>
                  <a:srgbClr val="FFFFFF"/>
                </a:solidFill>
              </a:rPr>
              <a:t>LE FORZE D’ATTRITO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3A73C2-E669-4BAD-91D3-12A9FF0DA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995" y="661106"/>
            <a:ext cx="6257362" cy="550310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3200" dirty="0">
                <a:solidFill>
                  <a:srgbClr val="FFFFFF"/>
                </a:solidFill>
              </a:rPr>
              <a:t>Se un corpo si muove strisciando o rotolando su un altro si genera una forza, orientata in verso opposto a quello del moto, dovuta alle «irregolarità», evidenti o microscopiche, delle superfici a contatto.</a:t>
            </a:r>
          </a:p>
          <a:p>
            <a:pPr marL="0" indent="0">
              <a:buNone/>
            </a:pPr>
            <a:r>
              <a:rPr lang="it-IT" sz="3200" dirty="0">
                <a:solidFill>
                  <a:srgbClr val="FFFFFF"/>
                </a:solidFill>
              </a:rPr>
              <a:t>Tale forza si chiama </a:t>
            </a:r>
            <a:r>
              <a:rPr lang="it-IT" sz="3200" i="1" dirty="0">
                <a:solidFill>
                  <a:srgbClr val="FFFFFF"/>
                </a:solidFill>
              </a:rPr>
              <a:t>forza di attrito</a:t>
            </a:r>
            <a:r>
              <a:rPr lang="it-IT" sz="3200" dirty="0">
                <a:solidFill>
                  <a:srgbClr val="FFFFFF"/>
                </a:solidFill>
              </a:rPr>
              <a:t>  </a:t>
            </a:r>
          </a:p>
          <a:p>
            <a:pPr marL="0" indent="0">
              <a:buNone/>
            </a:pPr>
            <a:endParaRPr lang="it-IT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918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4FB802-DBDA-46B6-B661-040F7C4BC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it-IT" dirty="0"/>
              <a:t>PROPRIETÀ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30500D03-0053-44CB-881B-1B3F705894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728564"/>
              </p:ext>
            </p:extLst>
          </p:nvPr>
        </p:nvGraphicFramePr>
        <p:xfrm>
          <a:off x="681037" y="2336800"/>
          <a:ext cx="1083064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8737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861529-7D09-4585-BFEA-A75EE4BA5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TIPI DI ATTRITO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95D574-ED6D-41B2-B43C-EB35EA34B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L’attrito radente si presenta quando i due corpi a contatto strisciano. Esso può essere:</a:t>
            </a:r>
          </a:p>
          <a:p>
            <a:pPr marL="0" indent="0">
              <a:buNone/>
            </a:pPr>
            <a:r>
              <a:rPr lang="it-IT" dirty="0"/>
              <a:t>	1) Statico</a:t>
            </a:r>
          </a:p>
          <a:p>
            <a:pPr marL="0" indent="0">
              <a:buNone/>
            </a:pPr>
            <a:r>
              <a:rPr lang="it-IT" dirty="0"/>
              <a:t>	2) Dinamico</a:t>
            </a:r>
          </a:p>
          <a:p>
            <a:r>
              <a:rPr lang="it-IT" dirty="0"/>
              <a:t>L’attrito volvente è relativo a un corpo che rotola si un altro. Esso può essere:</a:t>
            </a:r>
          </a:p>
          <a:p>
            <a:pPr marL="0" indent="0">
              <a:buNone/>
            </a:pPr>
            <a:r>
              <a:rPr lang="it-IT" dirty="0"/>
              <a:t>	1) Di rotazione non libera (ruota di un mezzo)</a:t>
            </a:r>
          </a:p>
          <a:p>
            <a:pPr marL="0" indent="0">
              <a:buNone/>
            </a:pPr>
            <a:r>
              <a:rPr lang="it-IT" dirty="0"/>
              <a:t>	2) Di rotazione libera (palla di bigliardo)</a:t>
            </a:r>
          </a:p>
          <a:p>
            <a:pPr marL="0" indent="0">
              <a:buNone/>
            </a:pPr>
            <a:r>
              <a:rPr lang="it-IT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26859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10E8FD-E9F0-4428-8B63-3B2EB5A82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RELAZIONE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12BB24-02BC-42E6-AEDD-E53BB7FC6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/>
              <a:t>A parità di materiali:</a:t>
            </a:r>
          </a:p>
          <a:p>
            <a:r>
              <a:rPr lang="it-IT" sz="3600" dirty="0"/>
              <a:t>L’attrito volvente è minore dell’attrito radente</a:t>
            </a:r>
          </a:p>
          <a:p>
            <a:r>
              <a:rPr lang="it-IT" sz="3600" dirty="0"/>
              <a:t>L’attrito dinamico è minore dell’attrito statico</a:t>
            </a:r>
          </a:p>
        </p:txBody>
      </p:sp>
    </p:spTree>
    <p:extLst>
      <p:ext uri="{BB962C8B-B14F-4D97-AF65-F5344CB8AC3E}">
        <p14:creationId xmlns:p14="http://schemas.microsoft.com/office/powerpoint/2010/main" val="2868792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C9FD4F-D2A3-4317-A535-BFCF5C273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FORZA DI ATTRITO RADENTE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247F62-8C4B-4E9F-A4F2-E67602797C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La forza di attrito radente è proporzionale alla forza normale. </a:t>
            </a:r>
          </a:p>
          <a:p>
            <a:r>
              <a:rPr lang="it-IT" sz="2800" dirty="0"/>
              <a:t>Se non vi sono carichi aggiuntivi e il moto avviene su un piano orizzontale la forza normale coincide con la forza peso.</a:t>
            </a:r>
          </a:p>
        </p:txBody>
      </p:sp>
    </p:spTree>
    <p:extLst>
      <p:ext uri="{BB962C8B-B14F-4D97-AF65-F5344CB8AC3E}">
        <p14:creationId xmlns:p14="http://schemas.microsoft.com/office/powerpoint/2010/main" val="149907183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o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1031</Words>
  <Application>Microsoft Office PowerPoint</Application>
  <PresentationFormat>Widescreen</PresentationFormat>
  <Paragraphs>217</Paragraphs>
  <Slides>20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Berlino</vt:lpstr>
      <vt:lpstr>MathType 5.0 Equation</vt:lpstr>
      <vt:lpstr>LE LEGGI DEL MOTO E LE AUTOMOBILI</vt:lpstr>
      <vt:lpstr>I MOTI REALI</vt:lpstr>
      <vt:lpstr>LE FORZE RESISTENTI</vt:lpstr>
      <vt:lpstr>LA RESISTENZA DELL’ARIA</vt:lpstr>
      <vt:lpstr>LE FORZE D’ATTRITO</vt:lpstr>
      <vt:lpstr>PROPRIETÀ</vt:lpstr>
      <vt:lpstr>I TIPI DI ATTRITO</vt:lpstr>
      <vt:lpstr>RELAZIONE</vt:lpstr>
      <vt:lpstr>LA FORZA DI ATTRITO RADENTE</vt:lpstr>
      <vt:lpstr>IL COEFFICIENTE DI ATTRITO</vt:lpstr>
      <vt:lpstr>ALCUNI VALORI DEL COEFFICIENTE DI ATTRITO</vt:lpstr>
      <vt:lpstr>LA FORMULA DELLA FRENATA</vt:lpstr>
      <vt:lpstr> SIMULAZIONE SU ASFALTO ASCIUTTO</vt:lpstr>
      <vt:lpstr>SIMULAZIONE ASFALTO BAGNATO</vt:lpstr>
      <vt:lpstr>SIMULAZIONE GHIACCIO ASCIUTTO</vt:lpstr>
      <vt:lpstr>SU GHIACCIO BAGNATO</vt:lpstr>
      <vt:lpstr>SPAZIO DI FRENATA  SU ASCIUTTO</vt:lpstr>
      <vt:lpstr>ALCUNE CONSIDERAZIONI</vt:lpstr>
      <vt:lpstr>INOLTRE</vt:lpstr>
      <vt:lpstr>UNA BUONA IDEA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LEGGI DEL MOTO E LE AUTOMOBILI</dc:title>
  <dc:creator>SEBASTIANO NICOSIA</dc:creator>
  <cp:lastModifiedBy>SEBASTIANO NICOSIA</cp:lastModifiedBy>
  <cp:revision>2</cp:revision>
  <dcterms:created xsi:type="dcterms:W3CDTF">2020-12-03T23:49:43Z</dcterms:created>
  <dcterms:modified xsi:type="dcterms:W3CDTF">2020-12-03T23:58:17Z</dcterms:modified>
</cp:coreProperties>
</file>