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</p:sldMasterIdLst>
  <p:notesMasterIdLst>
    <p:notesMasterId r:id="rId9"/>
  </p:notesMasterIdLst>
  <p:handoutMasterIdLst>
    <p:handoutMasterId r:id="rId10"/>
  </p:handoutMasterIdLst>
  <p:sldIdLst>
    <p:sldId id="336" r:id="rId2"/>
    <p:sldId id="550" r:id="rId3"/>
    <p:sldId id="366" r:id="rId4"/>
    <p:sldId id="567" r:id="rId5"/>
    <p:sldId id="576" r:id="rId6"/>
    <p:sldId id="428" r:id="rId7"/>
    <p:sldId id="54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rio M" initials="VM" lastIdx="1" clrIdx="0">
    <p:extLst>
      <p:ext uri="{19B8F6BF-5375-455C-9EA6-DF929625EA0E}">
        <p15:presenceInfo xmlns:p15="http://schemas.microsoft.com/office/powerpoint/2012/main" userId="bdfae73b45fac66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66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AA6EB80F-F77C-4A0A-9588-366FF94E1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/>
              <a:t>Uda 2.1.3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E6BA28E-77C0-450F-AA4A-C45B408ECD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925DB-5109-4AD5-8D3C-280ECD338617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A90CC50-15C5-4799-9F4C-FBE4DF6BB2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4BA0197-D8A1-4F0A-B521-FF37ADEB32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AAB94-1CD8-4E4E-8664-F0A4B71827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6403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/>
              <a:t>Uda 2.1.3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AA7FF-C3C4-4C65-8BDF-28DEE0F925F6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8DF1E-7684-4827-8C30-7484731F2E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869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56089" y="454339"/>
            <a:ext cx="7127693" cy="701964"/>
          </a:xfrm>
        </p:spPr>
        <p:txBody>
          <a:bodyPr anchor="ctr" anchorCtr="0">
            <a:noAutofit/>
          </a:bodyPr>
          <a:lstStyle>
            <a:lvl1pPr>
              <a:defRPr sz="3600"/>
            </a:lvl1pPr>
          </a:lstStyle>
          <a:p>
            <a:r>
              <a:rPr lang="en-US" dirty="0" err="1"/>
              <a:t>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10" y="1653310"/>
            <a:ext cx="8654472" cy="425035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282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4452" y="1678809"/>
            <a:ext cx="4158380" cy="53417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Sottotitolo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215" y="2346036"/>
            <a:ext cx="4128821" cy="355922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340398"/>
            <a:ext cx="4063999" cy="355922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2F81A1D-BA85-4A7D-9C2B-12715DA8AF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56089" y="454339"/>
            <a:ext cx="7127693" cy="701964"/>
          </a:xfrm>
        </p:spPr>
        <p:txBody>
          <a:bodyPr anchor="ctr" anchorCtr="0">
            <a:noAutofit/>
          </a:bodyPr>
          <a:lstStyle>
            <a:lvl1pPr>
              <a:defRPr sz="3600"/>
            </a:lvl1pPr>
          </a:lstStyle>
          <a:p>
            <a:r>
              <a:rPr lang="en-US" dirty="0" err="1"/>
              <a:t>Titolo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A6A87D8-23BB-48E6-8F96-9AB8738629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72566" y="1678809"/>
            <a:ext cx="4053393" cy="53417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98471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9DA1CDF-1A93-4316-ADC3-FC757FE25B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56089" y="454339"/>
            <a:ext cx="7127693" cy="701964"/>
          </a:xfrm>
        </p:spPr>
        <p:txBody>
          <a:bodyPr anchor="ctr" anchorCtr="0">
            <a:noAutofit/>
          </a:bodyPr>
          <a:lstStyle>
            <a:lvl1pPr>
              <a:defRPr sz="3600"/>
            </a:lvl1pPr>
          </a:lstStyle>
          <a:p>
            <a:r>
              <a:rPr lang="en-US" dirty="0" err="1"/>
              <a:t>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78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344" y="1699491"/>
            <a:ext cx="4128655" cy="4161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36DDAA9-5626-49F5-AE08-E98BDB23D6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56090" y="184728"/>
            <a:ext cx="2915910" cy="1237672"/>
          </a:xfrm>
        </p:spPr>
        <p:txBody>
          <a:bodyPr anchor="ctr" anchorCtr="0">
            <a:noAutofit/>
          </a:bodyPr>
          <a:lstStyle>
            <a:lvl1pPr>
              <a:defRPr sz="2800"/>
            </a:lvl1pPr>
          </a:lstStyle>
          <a:p>
            <a:r>
              <a:rPr lang="en-US" dirty="0" err="1"/>
              <a:t>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264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64145" y="634965"/>
            <a:ext cx="6770255" cy="385497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4145" y="5367338"/>
            <a:ext cx="6770255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E22AC44-0719-47C5-A52F-8230292BAA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4145" y="4601223"/>
            <a:ext cx="6591985" cy="701964"/>
          </a:xfrm>
        </p:spPr>
        <p:txBody>
          <a:bodyPr anchor="ctr" anchorCtr="0">
            <a:noAutofit/>
          </a:bodyPr>
          <a:lstStyle>
            <a:lvl1pPr>
              <a:defRPr sz="3600"/>
            </a:lvl1pPr>
          </a:lstStyle>
          <a:p>
            <a:r>
              <a:rPr lang="en-US" dirty="0" err="1"/>
              <a:t>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83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690" y="1717965"/>
            <a:ext cx="4107404" cy="418613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908" y="1717965"/>
            <a:ext cx="4017818" cy="418613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5040C5B-4D06-4A7A-A88A-5B8145246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5324" y="418591"/>
            <a:ext cx="7099985" cy="699009"/>
          </a:xfrm>
        </p:spPr>
        <p:txBody>
          <a:bodyPr anchor="b">
            <a:noAutofit/>
          </a:bodyPr>
          <a:lstStyle>
            <a:lvl1pPr algn="l">
              <a:defRPr sz="3600" b="0" cap="none"/>
            </a:lvl1pPr>
          </a:lstStyle>
          <a:p>
            <a:r>
              <a:rPr lang="it-IT" dirty="0"/>
              <a:t>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272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4452" y="1678809"/>
            <a:ext cx="4158380" cy="53417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Sottotitolo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215" y="2346036"/>
            <a:ext cx="4128821" cy="355922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340398"/>
            <a:ext cx="4063999" cy="355922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2F81A1D-BA85-4A7D-9C2B-12715DA8AF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56089" y="454339"/>
            <a:ext cx="7127693" cy="701964"/>
          </a:xfrm>
        </p:spPr>
        <p:txBody>
          <a:bodyPr anchor="ctr" anchorCtr="0">
            <a:noAutofit/>
          </a:bodyPr>
          <a:lstStyle>
            <a:lvl1pPr>
              <a:defRPr sz="3600"/>
            </a:lvl1pPr>
          </a:lstStyle>
          <a:p>
            <a:r>
              <a:rPr lang="en-US" dirty="0" err="1"/>
              <a:t>Titolo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A6A87D8-23BB-48E6-8F96-9AB8738629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72566" y="1678809"/>
            <a:ext cx="4053393" cy="53417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4865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9DA1CDF-1A93-4316-ADC3-FC757FE25B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56089" y="454339"/>
            <a:ext cx="7127693" cy="701964"/>
          </a:xfrm>
        </p:spPr>
        <p:txBody>
          <a:bodyPr anchor="ctr" anchorCtr="0">
            <a:noAutofit/>
          </a:bodyPr>
          <a:lstStyle>
            <a:lvl1pPr>
              <a:defRPr sz="3600"/>
            </a:lvl1pPr>
          </a:lstStyle>
          <a:p>
            <a:r>
              <a:rPr lang="en-US" dirty="0" err="1"/>
              <a:t>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709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49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344" y="1699491"/>
            <a:ext cx="4128655" cy="4161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36DDAA9-5626-49F5-AE08-E98BDB23D6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56090" y="184728"/>
            <a:ext cx="2915910" cy="1237672"/>
          </a:xfrm>
        </p:spPr>
        <p:txBody>
          <a:bodyPr anchor="ctr" anchorCtr="0">
            <a:noAutofit/>
          </a:bodyPr>
          <a:lstStyle>
            <a:lvl1pPr>
              <a:defRPr sz="2800"/>
            </a:lvl1pPr>
          </a:lstStyle>
          <a:p>
            <a:r>
              <a:rPr lang="en-US" dirty="0" err="1"/>
              <a:t>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1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64145" y="634965"/>
            <a:ext cx="6770255" cy="385497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4145" y="5367338"/>
            <a:ext cx="6770255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E22AC44-0719-47C5-A52F-8230292BAA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4145" y="4601223"/>
            <a:ext cx="6591985" cy="701964"/>
          </a:xfrm>
        </p:spPr>
        <p:txBody>
          <a:bodyPr anchor="ctr" anchorCtr="0">
            <a:noAutofit/>
          </a:bodyPr>
          <a:lstStyle>
            <a:lvl1pPr>
              <a:defRPr sz="3600"/>
            </a:lvl1pPr>
          </a:lstStyle>
          <a:p>
            <a:r>
              <a:rPr lang="en-US" dirty="0" err="1"/>
              <a:t>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26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A9A7B7E-FC9A-724A-A9A0-42E9FDAE3496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FE82A66-E613-E44E-B063-3CEDC0BF79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8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690" y="1717965"/>
            <a:ext cx="4107404" cy="418613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908" y="1717965"/>
            <a:ext cx="4017818" cy="418613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5040C5B-4D06-4A7A-A88A-5B8145246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5324" y="418591"/>
            <a:ext cx="7099985" cy="699009"/>
          </a:xfrm>
        </p:spPr>
        <p:txBody>
          <a:bodyPr anchor="b">
            <a:noAutofit/>
          </a:bodyPr>
          <a:lstStyle>
            <a:lvl1pPr algn="l">
              <a:defRPr sz="3600" b="0" cap="none"/>
            </a:lvl1pPr>
          </a:lstStyle>
          <a:p>
            <a:r>
              <a:rPr lang="it-IT" dirty="0"/>
              <a:t>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5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81018" y="166671"/>
            <a:ext cx="5957455" cy="126847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it-IT" dirty="0"/>
              <a:t>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63" y="1727467"/>
            <a:ext cx="8876145" cy="4229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1B60F9C-33CF-41B7-8960-8CA7308101CB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166672"/>
            <a:ext cx="1277688" cy="128089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46C227C7-62EF-438A-99AA-0F26A839C230}"/>
              </a:ext>
            </a:extLst>
          </p:cNvPr>
          <p:cNvPicPr>
            <a:picLocks noChangeAspect="1"/>
          </p:cNvPicPr>
          <p:nvPr/>
        </p:nvPicPr>
        <p:blipFill>
          <a:blip r:embed="rId1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66" y="5973124"/>
            <a:ext cx="5298068" cy="84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4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76" r:id="rId9"/>
    <p:sldLayoutId id="2147483677" r:id="rId10"/>
    <p:sldLayoutId id="2147483678" r:id="rId11"/>
    <p:sldLayoutId id="2147483680" r:id="rId12"/>
    <p:sldLayoutId id="2147483681" r:id="rId1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1A2429B-E63A-4DAD-8584-6700EE36D8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Assunzione Sostanze </a:t>
            </a:r>
            <a:br>
              <a:rPr lang="it-IT" dirty="0"/>
            </a:br>
            <a:r>
              <a:rPr lang="it-IT" dirty="0"/>
              <a:t>Stupefacenti e Guida</a:t>
            </a:r>
          </a:p>
        </p:txBody>
      </p:sp>
    </p:spTree>
    <p:extLst>
      <p:ext uri="{BB962C8B-B14F-4D97-AF65-F5344CB8AC3E}">
        <p14:creationId xmlns:p14="http://schemas.microsoft.com/office/powerpoint/2010/main" val="369398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E61718-868C-48F5-A6B7-DE28249618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420" y="3633678"/>
            <a:ext cx="8038728" cy="25406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/>
              <a:t>Psychoactive drugs are substances that, when taken in or administered into one's system, affect mental processes, e.g. perception, consciousness, cognition or mood and emotions. Psychoactive drugs belong to a broader category of psychoactive substances that include also alcohol and nicotine.  “Psychoactive” does not necessarily imply dependence-producing, and in common parlance, the term is often left unstated, as in “drug use”, “substance use” or “substance abuse”.</a:t>
            </a: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0CDD52B6-24CC-4283-A871-EAE9EDB7B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Sontanze d’Abuso</a:t>
            </a:r>
            <a:endParaRPr lang="it-IT" dirty="0"/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8BA118B3-F338-4279-8BA5-F927654D6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23" y="1229061"/>
            <a:ext cx="4240924" cy="212046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B7E9B64-B59E-4362-846A-808D4093FE09}"/>
              </a:ext>
            </a:extLst>
          </p:cNvPr>
          <p:cNvSpPr txBox="1"/>
          <p:nvPr/>
        </p:nvSpPr>
        <p:spPr>
          <a:xfrm>
            <a:off x="292046" y="3633678"/>
            <a:ext cx="8473263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i="1" dirty="0">
                <a:solidFill>
                  <a:srgbClr val="FF0000"/>
                </a:solidFill>
              </a:rPr>
              <a:t>Le droghe psicoattive sono sostanze che, se assunte o somministrate nel proprio sistema, influenzano i processi mentali, ad es. percezione, coscienza, cognizione, umore o emozioni. Le droghe psicoattive appartengono a una categoria più ampia di sostanze psicoattive che includono anche alcol e nicotina</a:t>
            </a:r>
            <a:r>
              <a:rPr lang="it-IT" i="1">
                <a:solidFill>
                  <a:srgbClr val="FF0000"/>
                </a:solidFill>
              </a:rPr>
              <a:t>. </a:t>
            </a:r>
          </a:p>
          <a:p>
            <a:r>
              <a:rPr lang="it-IT" i="1">
                <a:solidFill>
                  <a:srgbClr val="FF0000"/>
                </a:solidFill>
              </a:rPr>
              <a:t>"</a:t>
            </a:r>
            <a:r>
              <a:rPr lang="it-IT" i="1" dirty="0">
                <a:solidFill>
                  <a:srgbClr val="FF0000"/>
                </a:solidFill>
              </a:rPr>
              <a:t>Psicoattivo" non implica necessariamente l’induzione della dipendenza e, nel linguaggio comune, il termine è spesso implicito nelle definizioni di "uso di droga", "uso di sostanze" o "abuso di sostanze"</a:t>
            </a:r>
          </a:p>
        </p:txBody>
      </p:sp>
    </p:spTree>
    <p:extLst>
      <p:ext uri="{BB962C8B-B14F-4D97-AF65-F5344CB8AC3E}">
        <p14:creationId xmlns:p14="http://schemas.microsoft.com/office/powerpoint/2010/main" val="356125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Droghe Pericolose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2" y="1538161"/>
            <a:ext cx="8412210" cy="524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908" y="2145618"/>
            <a:ext cx="4148837" cy="54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098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4EACDC3-C362-4ED7-8E8B-85FC59C6B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461" y="685719"/>
            <a:ext cx="7099985" cy="699009"/>
          </a:xfrm>
        </p:spPr>
        <p:txBody>
          <a:bodyPr/>
          <a:lstStyle/>
          <a:p>
            <a:r>
              <a:rPr lang="it-IT" dirty="0"/>
              <a:t>Modificazioni nell’attività cerebrale dopo cocaina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E56C7F0-25B5-428D-A8F7-A2C4BB649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501" y="1308007"/>
            <a:ext cx="5409938" cy="482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22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56310D4-320A-45B8-86BD-497A332384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0579" y="2063680"/>
            <a:ext cx="7786687" cy="2730639"/>
          </a:xfr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5BA08985-0B07-40D3-8163-41C86A5BD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Uso Terapeutico Cannabis ?</a:t>
            </a:r>
          </a:p>
        </p:txBody>
      </p:sp>
    </p:spTree>
    <p:extLst>
      <p:ext uri="{BB962C8B-B14F-4D97-AF65-F5344CB8AC3E}">
        <p14:creationId xmlns:p14="http://schemas.microsoft.com/office/powerpoint/2010/main" val="468381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B60B6F6-73A9-4A77-A531-7AFE348C2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294" y="739048"/>
            <a:ext cx="2626764" cy="838526"/>
          </a:xfrm>
          <a:prstGeom prst="rect">
            <a:avLst/>
          </a:prstGeom>
        </p:spPr>
      </p:pic>
      <p:sp>
        <p:nvSpPr>
          <p:cNvPr id="7" name="Titolo 3">
            <a:extLst>
              <a:ext uri="{FF2B5EF4-FFF2-40B4-BE49-F238E27FC236}">
                <a16:creationId xmlns:a16="http://schemas.microsoft.com/office/drawing/2014/main" id="{BC6C0CB2-8BCD-4234-AD18-72760748D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324" y="418591"/>
            <a:ext cx="7330709" cy="699009"/>
          </a:xfrm>
        </p:spPr>
        <p:txBody>
          <a:bodyPr/>
          <a:lstStyle/>
          <a:p>
            <a:r>
              <a:rPr lang="en-US" sz="2600" dirty="0" err="1"/>
              <a:t>Uso</a:t>
            </a:r>
            <a:r>
              <a:rPr lang="en-US" sz="2600" dirty="0"/>
              <a:t> di </a:t>
            </a:r>
            <a:r>
              <a:rPr lang="en-US" sz="2600" dirty="0" err="1"/>
              <a:t>Metamfetamina</a:t>
            </a:r>
            <a:endParaRPr lang="en-US" sz="26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C631601-566F-4930-819A-CBBF37F46307}"/>
              </a:ext>
            </a:extLst>
          </p:cNvPr>
          <p:cNvSpPr txBox="1"/>
          <p:nvPr/>
        </p:nvSpPr>
        <p:spPr>
          <a:xfrm>
            <a:off x="115614" y="5544979"/>
            <a:ext cx="463506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The National Survey on Drug Use and Health (NSDUH)  </a:t>
            </a:r>
            <a:endParaRPr lang="it-IT" sz="10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8AE5849-4E96-4156-AD2D-A967CB7BA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28" y="1577574"/>
            <a:ext cx="8392510" cy="394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74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DF8B4B-0A51-460E-8A28-A06B8C1FC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272" y="-184311"/>
            <a:ext cx="5957455" cy="1268479"/>
          </a:xfrm>
        </p:spPr>
        <p:txBody>
          <a:bodyPr/>
          <a:lstStyle/>
          <a:p>
            <a:r>
              <a:rPr lang="it-IT" dirty="0"/>
              <a:t>Cannabis….</a:t>
            </a:r>
            <a:r>
              <a:rPr lang="it-IT" i="1" dirty="0" err="1"/>
              <a:t>Driving</a:t>
            </a:r>
            <a:r>
              <a:rPr lang="it-IT" i="1" dirty="0"/>
              <a:t> Risk</a:t>
            </a:r>
            <a:r>
              <a:rPr lang="it-IT" dirty="0"/>
              <a:t>??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82262CB9-8096-46F3-AF24-86663F610087}"/>
              </a:ext>
            </a:extLst>
          </p:cNvPr>
          <p:cNvGrpSpPr/>
          <p:nvPr/>
        </p:nvGrpSpPr>
        <p:grpSpPr>
          <a:xfrm>
            <a:off x="1845556" y="1463671"/>
            <a:ext cx="5452885" cy="2337794"/>
            <a:chOff x="2157365" y="1044399"/>
            <a:chExt cx="5452885" cy="2337794"/>
          </a:xfrm>
        </p:grpSpPr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F69FDAF2-6D23-49F6-8BCB-51FCB6CCE45E}"/>
                </a:ext>
              </a:extLst>
            </p:cNvPr>
            <p:cNvGrpSpPr/>
            <p:nvPr/>
          </p:nvGrpSpPr>
          <p:grpSpPr>
            <a:xfrm>
              <a:off x="2157365" y="1044399"/>
              <a:ext cx="5452885" cy="2337794"/>
              <a:chOff x="2157365" y="1044399"/>
              <a:chExt cx="5452885" cy="2337794"/>
            </a:xfrm>
          </p:grpSpPr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F9770296-49CC-41F4-8C22-833E73F6A1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57365" y="1044399"/>
                <a:ext cx="4829268" cy="2337794"/>
              </a:xfrm>
              <a:prstGeom prst="rect">
                <a:avLst/>
              </a:prstGeom>
            </p:spPr>
          </p:pic>
          <p:pic>
            <p:nvPicPr>
              <p:cNvPr id="10" name="Immagine 9">
                <a:extLst>
                  <a:ext uri="{FF2B5EF4-FFF2-40B4-BE49-F238E27FC236}">
                    <a16:creationId xmlns:a16="http://schemas.microsoft.com/office/drawing/2014/main" id="{082DCC85-811D-4C0F-8195-B225AA29B9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44898" y="1990636"/>
                <a:ext cx="1465352" cy="644484"/>
              </a:xfrm>
              <a:prstGeom prst="rect">
                <a:avLst/>
              </a:prstGeom>
            </p:spPr>
          </p:pic>
        </p:grpSp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7DBCDC9F-6493-4E1F-9943-A07603DE8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4859676" y="-840357"/>
              <a:ext cx="289621" cy="4168346"/>
            </a:xfrm>
            <a:prstGeom prst="rect">
              <a:avLst/>
            </a:prstGeom>
          </p:spPr>
        </p:pic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779A1FC-F4CD-484A-BC82-FCFD62C3CA00}"/>
              </a:ext>
            </a:extLst>
          </p:cNvPr>
          <p:cNvSpPr txBox="1"/>
          <p:nvPr/>
        </p:nvSpPr>
        <p:spPr>
          <a:xfrm>
            <a:off x="-1" y="3856071"/>
            <a:ext cx="9143999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it-IT" i="1" dirty="0">
              <a:solidFill>
                <a:srgbClr val="FF0000"/>
              </a:solidFill>
            </a:endParaRPr>
          </a:p>
          <a:p>
            <a:pPr algn="just"/>
            <a:r>
              <a:rPr lang="it-IT" i="1" dirty="0">
                <a:solidFill>
                  <a:srgbClr val="FF0000"/>
                </a:solidFill>
              </a:rPr>
              <a:t> ………i partecipanti si sentivano notevolmente più assonnati e più stanchi dopo il THC, qualunque fosse la condizione di guida. La stabilità di guida è stata significativamente</a:t>
            </a:r>
          </a:p>
          <a:p>
            <a:pPr algn="just"/>
            <a:r>
              <a:rPr lang="it-IT" i="1" dirty="0">
                <a:solidFill>
                  <a:srgbClr val="FF0000"/>
                </a:solidFill>
              </a:rPr>
              <a:t>compromessa dopo il THC, sia in condizioni di guida simulate che reali..………</a:t>
            </a:r>
          </a:p>
          <a:p>
            <a:pPr algn="just"/>
            <a:endParaRPr lang="it-IT" i="1" dirty="0">
              <a:solidFill>
                <a:srgbClr val="FF0000"/>
              </a:solidFill>
            </a:endParaRPr>
          </a:p>
          <a:p>
            <a:pPr algn="just"/>
            <a:endParaRPr lang="it-IT" i="1" dirty="0">
              <a:solidFill>
                <a:srgbClr val="FF0000"/>
              </a:solidFill>
            </a:endParaRPr>
          </a:p>
          <a:p>
            <a:pPr algn="just"/>
            <a:endParaRPr lang="it-IT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50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Filo">
  <a:themeElements>
    <a:clrScheme name="Giallo arancion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getto Educazione Stradale nella Scuola.potx" id="{9AAD062C-FFD4-47B9-ABF1-DF3DB00D65C1}" vid="{1C7DC2AA-7230-4E05-8C43-C6F81E12256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progetto Educazione Stradale nella Scuola</Template>
  <TotalTime>23</TotalTime>
  <Words>259</Words>
  <Application>Microsoft Office PowerPoint</Application>
  <PresentationFormat>Presentazione su schermo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 3</vt:lpstr>
      <vt:lpstr>Filo</vt:lpstr>
      <vt:lpstr>Assunzione Sostanze  Stupefacenti e Guida</vt:lpstr>
      <vt:lpstr>Sontanze d’Abuso</vt:lpstr>
      <vt:lpstr>Droghe Pericolose</vt:lpstr>
      <vt:lpstr>Modificazioni nell’attività cerebrale dopo cocaina</vt:lpstr>
      <vt:lpstr>Uso Terapeutico Cannabis ?</vt:lpstr>
      <vt:lpstr>Uso di Metamfetamina</vt:lpstr>
      <vt:lpstr>Cannabis….Driving Risk??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Percezione del Rischio</dc:title>
  <dc:creator>Valerio M</dc:creator>
  <cp:lastModifiedBy>Amministratore UST Varese</cp:lastModifiedBy>
  <cp:revision>12</cp:revision>
  <dcterms:created xsi:type="dcterms:W3CDTF">2021-01-03T23:14:01Z</dcterms:created>
  <dcterms:modified xsi:type="dcterms:W3CDTF">2021-01-14T12:14:57Z</dcterms:modified>
</cp:coreProperties>
</file>